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4" r:id="rId16"/>
    <p:sldId id="275" r:id="rId17"/>
    <p:sldId id="276" r:id="rId18"/>
    <p:sldId id="277" r:id="rId19"/>
    <p:sldId id="278" r:id="rId20"/>
    <p:sldId id="262" r:id="rId21"/>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1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sk-SK" smtClean="0"/>
              <a:t>Upravte štýly predlohy textu</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a:xfrm>
            <a:off x="5332412" y="5883275"/>
            <a:ext cx="4324044" cy="365125"/>
          </a:xfrm>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1930153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21F64F9D-F695-4F86-8D1C-B0928E74204B}" type="datetimeFigureOut">
              <a:rPr lang="sk-SK" smtClean="0"/>
              <a:t>06.12.2016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39835795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81187818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sk-SK" smtClean="0"/>
              <a:t>Upravte štýly predlohy textu</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Upravte štýl predlohy textu.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341245963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319866966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sk-SK" smtClean="0"/>
              <a:t>Upravte štýly predlohy textu</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sk-SK" smtClean="0"/>
              <a:t>Upravte štýl predlohy textu.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350071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sk-SK" smtClean="0"/>
              <a:t>Upravte štýly predlohy textu</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sk-SK" smtClean="0"/>
              <a:t>Upravte štýl predlohy textu.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1015356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10093250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28099532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nchor="ct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10951856" y="5867131"/>
            <a:ext cx="551167" cy="365125"/>
          </a:xfrm>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42488717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21F64F9D-F695-4F86-8D1C-B0928E74204B}" type="datetimeFigureOut">
              <a:rPr lang="sk-SK" smtClean="0"/>
              <a:t>06.12.2016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41578271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21F64F9D-F695-4F86-8D1C-B0928E74204B}" type="datetimeFigureOut">
              <a:rPr lang="sk-SK" smtClean="0"/>
              <a:t>06.12.2016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1718268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Upravte štýly predlohy textu</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21F64F9D-F695-4F86-8D1C-B0928E74204B}" type="datetimeFigureOut">
              <a:rPr lang="sk-SK" smtClean="0"/>
              <a:t>06.12.2016</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14871198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21F64F9D-F695-4F86-8D1C-B0928E74204B}" type="datetimeFigureOut">
              <a:rPr lang="sk-SK" smtClean="0"/>
              <a:t>06.12.2016</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6197538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F64F9D-F695-4F86-8D1C-B0928E74204B}" type="datetimeFigureOut">
              <a:rPr lang="sk-SK" smtClean="0"/>
              <a:t>06.12.2016</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21875524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sk-SK" smtClean="0"/>
              <a:t>Upravte štýly predlohy textu</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21F64F9D-F695-4F86-8D1C-B0928E74204B}" type="datetimeFigureOut">
              <a:rPr lang="sk-SK" smtClean="0"/>
              <a:t>06.12.2016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21174674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sk-SK" smtClean="0"/>
              <a:t>Upravte štýly predlohy textu</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21F64F9D-F695-4F86-8D1C-B0928E74204B}" type="datetimeFigureOut">
              <a:rPr lang="sk-SK" smtClean="0"/>
              <a:t>06.12.2016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74EF170-AC6D-4C97-9582-F9AC741ABF84}" type="slidenum">
              <a:rPr lang="sk-SK" smtClean="0"/>
              <a:t>‹#›</a:t>
            </a:fld>
            <a:endParaRPr lang="sk-SK"/>
          </a:p>
        </p:txBody>
      </p:sp>
    </p:spTree>
    <p:extLst>
      <p:ext uri="{BB962C8B-B14F-4D97-AF65-F5344CB8AC3E}">
        <p14:creationId xmlns:p14="http://schemas.microsoft.com/office/powerpoint/2010/main" val="21660546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1F64F9D-F695-4F86-8D1C-B0928E74204B}" type="datetimeFigureOut">
              <a:rPr lang="sk-SK" smtClean="0"/>
              <a:t>06.12.2016</a:t>
            </a:fld>
            <a:endParaRPr lang="sk-SK"/>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sk-SK"/>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74EF170-AC6D-4C97-9582-F9AC741ABF84}" type="slidenum">
              <a:rPr lang="sk-SK" smtClean="0"/>
              <a:t>‹#›</a:t>
            </a:fld>
            <a:endParaRPr lang="sk-SK"/>
          </a:p>
        </p:txBody>
      </p:sp>
    </p:spTree>
    <p:extLst>
      <p:ext uri="{BB962C8B-B14F-4D97-AF65-F5344CB8AC3E}">
        <p14:creationId xmlns:p14="http://schemas.microsoft.com/office/powerpoint/2010/main" val="18146581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 id="2147483998" r:id="rId14"/>
    <p:sldLayoutId id="2147483999" r:id="rId15"/>
    <p:sldLayoutId id="2147484000" r:id="rId16"/>
    <p:sldLayoutId id="2147484001" r:id="rId17"/>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Staroveká literatúra</a:t>
            </a:r>
            <a:endParaRPr lang="sk-SK" dirty="0"/>
          </a:p>
        </p:txBody>
      </p:sp>
      <p:sp>
        <p:nvSpPr>
          <p:cNvPr id="3" name="Podnadpis 2"/>
          <p:cNvSpPr>
            <a:spLocks noGrp="1"/>
          </p:cNvSpPr>
          <p:nvPr>
            <p:ph type="subTitle" idx="1"/>
          </p:nvPr>
        </p:nvSpPr>
        <p:spPr/>
        <p:txBody>
          <a:bodyPr/>
          <a:lstStyle/>
          <a:p>
            <a:r>
              <a:rPr lang="sk-SK" dirty="0" smtClean="0"/>
              <a:t>Lukáš Kubiš</a:t>
            </a:r>
            <a:br>
              <a:rPr lang="sk-SK" dirty="0" smtClean="0"/>
            </a:br>
            <a:r>
              <a:rPr lang="sk-SK" dirty="0" smtClean="0"/>
              <a:t>V.HB</a:t>
            </a:r>
            <a:endParaRPr lang="sk-SK" dirty="0"/>
          </a:p>
        </p:txBody>
      </p:sp>
    </p:spTree>
    <p:extLst>
      <p:ext uri="{BB962C8B-B14F-4D97-AF65-F5344CB8AC3E}">
        <p14:creationId xmlns:p14="http://schemas.microsoft.com/office/powerpoint/2010/main" val="21044902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EPOS</a:t>
            </a:r>
            <a:endParaRPr lang="sk-SK" dirty="0"/>
          </a:p>
        </p:txBody>
      </p:sp>
      <p:sp>
        <p:nvSpPr>
          <p:cNvPr id="3" name="Zástupný symbol obsahu 2"/>
          <p:cNvSpPr>
            <a:spLocks noGrp="1"/>
          </p:cNvSpPr>
          <p:nvPr>
            <p:ph idx="1"/>
          </p:nvPr>
        </p:nvSpPr>
        <p:spPr/>
        <p:txBody>
          <a:bodyPr/>
          <a:lstStyle/>
          <a:p>
            <a:r>
              <a:rPr lang="sk-SK" dirty="0"/>
              <a:t>rozsiahla epická skladba, jeden z najstarších žánrov, spracúva veľké historické udalosti, má hlavnú dejovú líniu a vedľajšie dejové línie s mnohými postavami. Kompozícia diela má svoje ustálené časti. Veršovaná epika bola veľmi rytmická, pretože bola určená na ústny prejav, spevný prednes. </a:t>
            </a:r>
            <a:endParaRPr lang="sk-SK" dirty="0" smtClean="0"/>
          </a:p>
          <a:p>
            <a:r>
              <a:rPr lang="sk-SK" dirty="0" smtClean="0"/>
              <a:t>Prvým </a:t>
            </a:r>
            <a:r>
              <a:rPr lang="sk-SK" dirty="0"/>
              <a:t>druhom eposu bol hrdinský. DRUHY EPOSU: hrdinský, rytiersky, historický, alegorický/duchovný, komický, idylický, zvierací a spoločenský</a:t>
            </a:r>
            <a:r>
              <a:rPr lang="sk-SK" dirty="0" smtClean="0"/>
              <a:t>.</a:t>
            </a:r>
            <a:endParaRPr lang="sk-SK" dirty="0"/>
          </a:p>
        </p:txBody>
      </p:sp>
    </p:spTree>
    <p:extLst>
      <p:ext uri="{BB962C8B-B14F-4D97-AF65-F5344CB8AC3E}">
        <p14:creationId xmlns:p14="http://schemas.microsoft.com/office/powerpoint/2010/main" val="4267065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PODOBENSTVO</a:t>
            </a:r>
            <a:endParaRPr lang="sk-SK" dirty="0"/>
          </a:p>
        </p:txBody>
      </p:sp>
      <p:sp>
        <p:nvSpPr>
          <p:cNvPr id="3" name="Zástupný symbol obsahu 2"/>
          <p:cNvSpPr>
            <a:spLocks noGrp="1"/>
          </p:cNvSpPr>
          <p:nvPr>
            <p:ph idx="1"/>
          </p:nvPr>
        </p:nvSpPr>
        <p:spPr/>
        <p:txBody>
          <a:bodyPr/>
          <a:lstStyle/>
          <a:p>
            <a:r>
              <a:rPr lang="sk-SK" dirty="0"/>
              <a:t>krátka epická próza a je to vlastne príbeh z reálneho života podaný formou metafory, ktorý má hlbší zmysel, než sa na prvý pohľad zdá</a:t>
            </a:r>
          </a:p>
          <a:p>
            <a:endParaRPr lang="sk-SK" dirty="0"/>
          </a:p>
        </p:txBody>
      </p:sp>
    </p:spTree>
    <p:extLst>
      <p:ext uri="{BB962C8B-B14F-4D97-AF65-F5344CB8AC3E}">
        <p14:creationId xmlns:p14="http://schemas.microsoft.com/office/powerpoint/2010/main" val="283463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BÁJKA</a:t>
            </a:r>
            <a:endParaRPr lang="sk-SK" dirty="0"/>
          </a:p>
        </p:txBody>
      </p:sp>
      <p:sp>
        <p:nvSpPr>
          <p:cNvPr id="3" name="Zástupný symbol obsahu 2"/>
          <p:cNvSpPr>
            <a:spLocks noGrp="1"/>
          </p:cNvSpPr>
          <p:nvPr>
            <p:ph idx="1"/>
          </p:nvPr>
        </p:nvSpPr>
        <p:spPr/>
        <p:txBody>
          <a:bodyPr/>
          <a:lstStyle/>
          <a:p>
            <a:r>
              <a:rPr lang="sk-SK" dirty="0"/>
              <a:t>K</a:t>
            </a:r>
            <a:r>
              <a:rPr lang="sk-SK" dirty="0" smtClean="0"/>
              <a:t>rátky </a:t>
            </a:r>
            <a:r>
              <a:rPr lang="sk-SK" dirty="0"/>
              <a:t>veršovaný alebo neveršovaný epický žáner. Najčastejšie v nich vystupujú zvieratá, ktoré sú nositeľmi ustálených vlastností. Vyslovuje mravné ponaučenie, vysmieva sa zlu, poučenie buď vyplýva z príbehu alebo je formulované na konci bájky. Využíva mnohé umelecké prostriedky, najviac nepriame pomenovanie a personifikáciu. </a:t>
            </a:r>
            <a:endParaRPr lang="sk-SK" dirty="0"/>
          </a:p>
        </p:txBody>
      </p:sp>
    </p:spTree>
    <p:extLst>
      <p:ext uri="{BB962C8B-B14F-4D97-AF65-F5344CB8AC3E}">
        <p14:creationId xmlns:p14="http://schemas.microsoft.com/office/powerpoint/2010/main" val="4229250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GRÉCKA STAROVEKÁ LITERATÚRA </a:t>
            </a:r>
            <a:endParaRPr lang="sk-SK" dirty="0"/>
          </a:p>
        </p:txBody>
      </p:sp>
      <p:sp>
        <p:nvSpPr>
          <p:cNvPr id="3" name="Zástupný symbol obsahu 2"/>
          <p:cNvSpPr>
            <a:spLocks noGrp="1"/>
          </p:cNvSpPr>
          <p:nvPr>
            <p:ph idx="1"/>
          </p:nvPr>
        </p:nvSpPr>
        <p:spPr>
          <a:xfrm>
            <a:off x="1484310" y="2197768"/>
            <a:ext cx="10018714" cy="4106779"/>
          </a:xfrm>
        </p:spPr>
        <p:txBody>
          <a:bodyPr>
            <a:normAutofit/>
          </a:bodyPr>
          <a:lstStyle/>
          <a:p>
            <a:r>
              <a:rPr lang="sk-SK" dirty="0"/>
              <a:t>jediná samostatne sa rozvíjajúca európska literatúra, zdokonalená tragédia o epos, vzniká dráma – spojenie slova, hudby a </a:t>
            </a:r>
            <a:r>
              <a:rPr lang="sk-SK" dirty="0" smtClean="0"/>
              <a:t>tanca.</a:t>
            </a:r>
          </a:p>
          <a:p>
            <a:r>
              <a:rPr lang="sk-SK" dirty="0" smtClean="0"/>
              <a:t>HOMÉR </a:t>
            </a:r>
            <a:r>
              <a:rPr lang="sk-SK" dirty="0"/>
              <a:t>(Iliada, Odysea) - bol slepý starogrécky básnik, o ktorom nevieme, kde sa narodil, kedy zomrel a ako vyzeral. Jeho meno je synonymom slova básnik. Nebol súčasťou udalostí o ktorých písal, stali sa o 400 rokov skôr.</a:t>
            </a:r>
            <a:br>
              <a:rPr lang="sk-SK" dirty="0"/>
            </a:br>
            <a:r>
              <a:rPr lang="sk-SK" dirty="0"/>
              <a:t>ILIADA – hrdinský epos, opisuje určitý úsek udalostí z bojov o TRÓJU.</a:t>
            </a:r>
            <a:br>
              <a:rPr lang="sk-SK" dirty="0"/>
            </a:br>
            <a:r>
              <a:rPr lang="sk-SK" dirty="0"/>
              <a:t>ODYSEA – hrdinský epos, opisuje blúdenie kráľa Odysea pri návrate </a:t>
            </a:r>
            <a:r>
              <a:rPr lang="sk-SK" dirty="0" smtClean="0"/>
              <a:t>domov.</a:t>
            </a:r>
          </a:p>
          <a:p>
            <a:r>
              <a:rPr lang="sk-SK" dirty="0" smtClean="0"/>
              <a:t>EZOP </a:t>
            </a:r>
            <a:r>
              <a:rPr lang="sk-SK" dirty="0"/>
              <a:t>– starogrécky autor bájok a dodnes patrí k najznámejším</a:t>
            </a:r>
            <a:br>
              <a:rPr lang="sk-SK" dirty="0"/>
            </a:br>
            <a:r>
              <a:rPr lang="sk-SK" dirty="0"/>
              <a:t>BÁJKY – väčšina bájok, ktoré boli Ezopovi pripísané, sa odohráva vo svete zvierat, ktoré sú charakteristické svojím spôsobom správania</a:t>
            </a:r>
            <a:r>
              <a:rPr lang="sk-SK" dirty="0" smtClean="0"/>
              <a:t>.</a:t>
            </a:r>
            <a:endParaRPr lang="sk-SK" dirty="0"/>
          </a:p>
        </p:txBody>
      </p:sp>
    </p:spTree>
    <p:extLst>
      <p:ext uri="{BB962C8B-B14F-4D97-AF65-F5344CB8AC3E}">
        <p14:creationId xmlns:p14="http://schemas.microsoft.com/office/powerpoint/2010/main" val="3729160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LYRIKA</a:t>
            </a:r>
            <a:endParaRPr lang="sk-SK" dirty="0"/>
          </a:p>
        </p:txBody>
      </p:sp>
      <p:sp>
        <p:nvSpPr>
          <p:cNvPr id="3" name="Zástupný symbol obsahu 2"/>
          <p:cNvSpPr>
            <a:spLocks noGrp="1"/>
          </p:cNvSpPr>
          <p:nvPr>
            <p:ph idx="1"/>
          </p:nvPr>
        </p:nvSpPr>
        <p:spPr>
          <a:xfrm>
            <a:off x="1484310" y="2325189"/>
            <a:ext cx="10018713" cy="3892730"/>
          </a:xfrm>
        </p:spPr>
        <p:txBody>
          <a:bodyPr>
            <a:normAutofit fontScale="85000" lnSpcReduction="20000"/>
          </a:bodyPr>
          <a:lstStyle/>
          <a:p>
            <a:r>
              <a:rPr lang="sk-SK" b="1" dirty="0"/>
              <a:t>ÓDA – </a:t>
            </a:r>
            <a:r>
              <a:rPr lang="sk-SK" dirty="0"/>
              <a:t>úvahová, reflexívna lyrika, z gréckeho </a:t>
            </a:r>
            <a:r>
              <a:rPr lang="sk-SK" dirty="0" err="1"/>
              <a:t>ódé</a:t>
            </a:r>
            <a:r>
              <a:rPr lang="sk-SK" dirty="0"/>
              <a:t> – pieseň. Je to lyrická báseň, ktorá vzniká nadnesenosťou/pátosom obsahu a jazykových prostriedkov, oslavuje človeka, národ, slobodu, prírodu, mladosť... Zo štylistického hľadiska óda predstavuje úvahu. V antike bola zborovou oslavnou piesňou. Druhom ódy je HYMNA</a:t>
            </a:r>
          </a:p>
          <a:p>
            <a:r>
              <a:rPr lang="sk-SK" b="1" dirty="0"/>
              <a:t>ĽÚBOSTNÁ BÁSEŇ – </a:t>
            </a:r>
            <a:r>
              <a:rPr lang="sk-SK" dirty="0"/>
              <a:t>ľúbostná/intímna lyrika, básne alebo piesne, ktorých hlavným námetom je láska </a:t>
            </a:r>
          </a:p>
          <a:p>
            <a:r>
              <a:rPr lang="sk-SK" b="1" dirty="0"/>
              <a:t>ŽALOSPEV/ELÉGIA – </a:t>
            </a:r>
            <a:r>
              <a:rPr lang="sk-SK" dirty="0"/>
              <a:t>spoločenská lyrika, z gréckeho </a:t>
            </a:r>
            <a:r>
              <a:rPr lang="sk-SK" dirty="0" err="1"/>
              <a:t>elegos</a:t>
            </a:r>
            <a:r>
              <a:rPr lang="sk-SK" dirty="0"/>
              <a:t> – pohrebný spev. </a:t>
            </a:r>
          </a:p>
          <a:p>
            <a:r>
              <a:rPr lang="sk-SK" b="1" dirty="0"/>
              <a:t>EPIGRAM – </a:t>
            </a:r>
            <a:r>
              <a:rPr lang="sk-SK" dirty="0"/>
              <a:t>spoločenský lyrika, v starovekom Grécku to bol nápis na chráme, stavbe alebo pomníku. V rímskej literatúre nadobudol podobu vtipnej básne, satiry, ktorá mala 2 časti: nastolila problém a potom ho prekvapivým spôsobom vyriešila</a:t>
            </a:r>
          </a:p>
          <a:p>
            <a:r>
              <a:rPr lang="sk-SK" b="1" dirty="0"/>
              <a:t>EPITAF – </a:t>
            </a:r>
            <a:r>
              <a:rPr lang="sk-SK" dirty="0"/>
              <a:t>lyrický žáner, ktorý vznikol z epigramu. Je to nápis na náhrobnom kameni a mal by vypovedať o autorovom vzťahu k životu, Môže byť vo forme kratšej básne alebo úryvku dlhšej</a:t>
            </a:r>
            <a:r>
              <a:rPr lang="sk-SK" dirty="0" smtClean="0"/>
              <a:t>.</a:t>
            </a:r>
            <a:endParaRPr lang="sk-SK" dirty="0"/>
          </a:p>
          <a:p>
            <a:pPr algn="ctr"/>
            <a:endParaRPr lang="sk-SK" dirty="0" smtClean="0"/>
          </a:p>
        </p:txBody>
      </p:sp>
    </p:spTree>
    <p:extLst>
      <p:ext uri="{BB962C8B-B14F-4D97-AF65-F5344CB8AC3E}">
        <p14:creationId xmlns:p14="http://schemas.microsoft.com/office/powerpoint/2010/main" val="840447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DRÁMA</a:t>
            </a:r>
            <a:endParaRPr lang="sk-SK" dirty="0"/>
          </a:p>
        </p:txBody>
      </p:sp>
      <p:sp>
        <p:nvSpPr>
          <p:cNvPr id="3" name="Zástupný symbol obsahu 2"/>
          <p:cNvSpPr>
            <a:spLocks noGrp="1"/>
          </p:cNvSpPr>
          <p:nvPr>
            <p:ph idx="1"/>
          </p:nvPr>
        </p:nvSpPr>
        <p:spPr/>
        <p:txBody>
          <a:bodyPr>
            <a:normAutofit fontScale="85000" lnSpcReduction="20000"/>
          </a:bodyPr>
          <a:lstStyle/>
          <a:p>
            <a:r>
              <a:rPr lang="sk-SK" dirty="0"/>
              <a:t>Je to jeden zo základných literárnych druhov, základným znakom klasickej drámy je neprítomnosť rozprávača a jej základom je dialóg, čoho základnou jednotkou je replika. Autor má predstavu o mieste diania i o konaní a pohybe postáv čo naznačuje v tzv. autorských alebo scénických poznámkach. </a:t>
            </a:r>
            <a:endParaRPr lang="sk-SK" dirty="0"/>
          </a:p>
          <a:p>
            <a:r>
              <a:rPr lang="sk-SK" dirty="0" smtClean="0"/>
              <a:t>VONKAJŠIA </a:t>
            </a:r>
            <a:r>
              <a:rPr lang="sk-SK" dirty="0"/>
              <a:t>KOPOZÍCIA DRÁMY: dejstvá, scény, výstupy</a:t>
            </a:r>
            <a:br>
              <a:rPr lang="sk-SK" dirty="0"/>
            </a:br>
            <a:r>
              <a:rPr lang="sk-SK" dirty="0" smtClean="0"/>
              <a:t>VNÚTORNÁ </a:t>
            </a:r>
            <a:r>
              <a:rPr lang="sk-SK" dirty="0"/>
              <a:t>KOMOZÍCIA: Úvod, Zápletka, Vyvrcholenie , Obrat, Rozuzlenie</a:t>
            </a:r>
            <a:br>
              <a:rPr lang="sk-SK" dirty="0"/>
            </a:br>
            <a:r>
              <a:rPr lang="sk-SK" dirty="0"/>
              <a:t>		alebo aj:		Expozícia, Kolízia, Kríza, Peripetia, Katastrofa</a:t>
            </a:r>
          </a:p>
          <a:p>
            <a:r>
              <a:rPr lang="sk-SK" dirty="0"/>
              <a:t>ZNAKY ANTICKEJ DRÁMY: spojenie slova, hudby, tanca, iba dialógy sa recitovali.  Priamočiari dej odohrávajúci sa na jednom mieste, od rána do večera (jednota miesta, času a deja) Herci hrali viacero postáv (muži hrali aj ženské postavy) a herci vystupovali v maskách  a divadlo sa hralo na amfiteátroch</a:t>
            </a:r>
            <a:r>
              <a:rPr lang="sk-SK" dirty="0" smtClean="0"/>
              <a:t>.</a:t>
            </a:r>
            <a:endParaRPr lang="sk-SK" dirty="0"/>
          </a:p>
        </p:txBody>
      </p:sp>
    </p:spTree>
    <p:extLst>
      <p:ext uri="{BB962C8B-B14F-4D97-AF65-F5344CB8AC3E}">
        <p14:creationId xmlns:p14="http://schemas.microsoft.com/office/powerpoint/2010/main" val="2735380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DRÁMA</a:t>
            </a:r>
            <a:endParaRPr lang="sk-SK" dirty="0"/>
          </a:p>
        </p:txBody>
      </p:sp>
      <p:sp>
        <p:nvSpPr>
          <p:cNvPr id="3" name="Zástupný symbol obsahu 2"/>
          <p:cNvSpPr>
            <a:spLocks noGrp="1"/>
          </p:cNvSpPr>
          <p:nvPr>
            <p:ph idx="1"/>
          </p:nvPr>
        </p:nvSpPr>
        <p:spPr/>
        <p:txBody>
          <a:bodyPr>
            <a:normAutofit lnSpcReduction="10000"/>
          </a:bodyPr>
          <a:lstStyle/>
          <a:p>
            <a:r>
              <a:rPr lang="sk-SK" dirty="0"/>
              <a:t>SOFOKLES </a:t>
            </a:r>
            <a:r>
              <a:rPr lang="sk-SK" dirty="0" smtClean="0"/>
              <a:t> </a:t>
            </a:r>
            <a:r>
              <a:rPr lang="sk-SK" dirty="0"/>
              <a:t>– zdokonalil staroveké divadlo, písal hlavne </a:t>
            </a:r>
            <a:r>
              <a:rPr lang="sk-SK" dirty="0" smtClean="0"/>
              <a:t>tragédie</a:t>
            </a:r>
          </a:p>
          <a:p>
            <a:r>
              <a:rPr lang="sk-SK" dirty="0" smtClean="0"/>
              <a:t>KRÁĽ </a:t>
            </a:r>
            <a:r>
              <a:rPr lang="sk-SK" dirty="0"/>
              <a:t>OIDIPUS – najznámejšia </a:t>
            </a:r>
            <a:r>
              <a:rPr lang="sk-SK" dirty="0" err="1"/>
              <a:t>Sofoklova</a:t>
            </a:r>
            <a:r>
              <a:rPr lang="sk-SK" dirty="0"/>
              <a:t> tragédia, ktorá zobrazuje osud vládcu Oidipa, ktorý nevedomky zabil svojho otca </a:t>
            </a:r>
            <a:r>
              <a:rPr lang="sk-SK" dirty="0" err="1"/>
              <a:t>Laiosa</a:t>
            </a:r>
            <a:r>
              <a:rPr lang="sk-SK" dirty="0"/>
              <a:t> a oženil sa s vlastnou matkou </a:t>
            </a:r>
            <a:r>
              <a:rPr lang="sk-SK" dirty="0" err="1"/>
              <a:t>Iokastou</a:t>
            </a:r>
            <a:r>
              <a:rPr lang="sk-SK" dirty="0"/>
              <a:t> a mal s ňou 2 dcéry a 2 synov. Keď sa dozvie , kto je a aké nešťastie privolal príma vinu a vypicháva si </a:t>
            </a:r>
            <a:r>
              <a:rPr lang="sk-SK" dirty="0" smtClean="0"/>
              <a:t>oči.</a:t>
            </a:r>
          </a:p>
          <a:p>
            <a:r>
              <a:rPr lang="sk-SK" dirty="0" smtClean="0"/>
              <a:t>ANTIGONA </a:t>
            </a:r>
            <a:r>
              <a:rPr lang="sk-SK" dirty="0"/>
              <a:t>– tragédia, téma zobrazuje konflikt medzi mocou a mocenskými zákony. Hlavná myšlienka deja je: Ten, kto nerešpektuje božské a ľudské zákony, býva potrestaný.</a:t>
            </a:r>
          </a:p>
          <a:p>
            <a:endParaRPr lang="sk-SK" dirty="0"/>
          </a:p>
        </p:txBody>
      </p:sp>
    </p:spTree>
    <p:extLst>
      <p:ext uri="{BB962C8B-B14F-4D97-AF65-F5344CB8AC3E}">
        <p14:creationId xmlns:p14="http://schemas.microsoft.com/office/powerpoint/2010/main" val="1141853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TRAGÉDIA</a:t>
            </a:r>
            <a:endParaRPr lang="sk-SK" dirty="0"/>
          </a:p>
        </p:txBody>
      </p:sp>
      <p:sp>
        <p:nvSpPr>
          <p:cNvPr id="3" name="Zástupný symbol obsahu 2"/>
          <p:cNvSpPr>
            <a:spLocks noGrp="1"/>
          </p:cNvSpPr>
          <p:nvPr>
            <p:ph idx="1"/>
          </p:nvPr>
        </p:nvSpPr>
        <p:spPr>
          <a:xfrm>
            <a:off x="1484310" y="2666999"/>
            <a:ext cx="10018713" cy="3445043"/>
          </a:xfrm>
        </p:spPr>
        <p:txBody>
          <a:bodyPr/>
          <a:lstStyle/>
          <a:p>
            <a:r>
              <a:rPr lang="sk-SK" dirty="0"/>
              <a:t>Je to imitácia vážneho činu a deja v dramatickej forme. </a:t>
            </a:r>
            <a:endParaRPr lang="sk-SK" dirty="0" smtClean="0"/>
          </a:p>
          <a:p>
            <a:r>
              <a:rPr lang="sk-SK" dirty="0" smtClean="0"/>
              <a:t>Udalosti </a:t>
            </a:r>
            <a:r>
              <a:rPr lang="sk-SK" dirty="0"/>
              <a:t>vzbudzujú strach a súcit. Dej používa jednotu miesta, času a deja. Dej tragédie sa posúva vďaka konfliktom. </a:t>
            </a:r>
            <a:endParaRPr lang="sk-SK" dirty="0" smtClean="0"/>
          </a:p>
          <a:p>
            <a:r>
              <a:rPr lang="sk-SK" dirty="0" smtClean="0"/>
              <a:t>Konflikt </a:t>
            </a:r>
            <a:r>
              <a:rPr lang="sk-SK" dirty="0"/>
              <a:t>môže byť medzi postavami (interpersonálny) alebo so sobou  samým (osobný, individuálny) alebo so skupinou ľudí(spoločenský</a:t>
            </a:r>
            <a:r>
              <a:rPr lang="sk-SK" dirty="0" smtClean="0"/>
              <a:t>).</a:t>
            </a:r>
          </a:p>
          <a:p>
            <a:r>
              <a:rPr lang="sk-SK" dirty="0" smtClean="0"/>
              <a:t>Najmenej </a:t>
            </a:r>
            <a:r>
              <a:rPr lang="sk-SK" dirty="0"/>
              <a:t>dôležité sú charaktery, tie by mali byť dobré, priemerné reálne a dôsledné</a:t>
            </a:r>
            <a:r>
              <a:rPr lang="sk-SK" dirty="0" smtClean="0"/>
              <a:t>.</a:t>
            </a:r>
            <a:endParaRPr lang="sk-SK" dirty="0"/>
          </a:p>
        </p:txBody>
      </p:sp>
    </p:spTree>
    <p:extLst>
      <p:ext uri="{BB962C8B-B14F-4D97-AF65-F5344CB8AC3E}">
        <p14:creationId xmlns:p14="http://schemas.microsoft.com/office/powerpoint/2010/main" val="3847294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KOMÉDIA</a:t>
            </a:r>
            <a:endParaRPr lang="sk-SK" dirty="0"/>
          </a:p>
        </p:txBody>
      </p:sp>
      <p:sp>
        <p:nvSpPr>
          <p:cNvPr id="3" name="Zástupný symbol obsahu 2"/>
          <p:cNvSpPr>
            <a:spLocks noGrp="1"/>
          </p:cNvSpPr>
          <p:nvPr>
            <p:ph idx="1"/>
          </p:nvPr>
        </p:nvSpPr>
        <p:spPr/>
        <p:txBody>
          <a:bodyPr/>
          <a:lstStyle/>
          <a:p>
            <a:r>
              <a:rPr lang="sk-SK" dirty="0"/>
              <a:t>Podľa Aristotela je to zobrazovanie ľudí horších , no nie v každom duchu špatnosti, ale len na tej stránke, ktorá spôsobuje smiech.  Smiešne je totiž akási chyba, zvrátenosť, ktorá však nespôsobuje ani bolesť, ani škodu, ako napríklad smiešna maska je čosi mrzké a neforemné, ale nepôsobí bolesť.</a:t>
            </a:r>
          </a:p>
        </p:txBody>
      </p:sp>
    </p:spTree>
    <p:extLst>
      <p:ext uri="{BB962C8B-B14F-4D97-AF65-F5344CB8AC3E}">
        <p14:creationId xmlns:p14="http://schemas.microsoft.com/office/powerpoint/2010/main" val="1417853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RÍMSKA STAROVEKÁ LITERATÚRA</a:t>
            </a:r>
            <a:endParaRPr lang="sk-SK" dirty="0"/>
          </a:p>
        </p:txBody>
      </p:sp>
      <p:sp>
        <p:nvSpPr>
          <p:cNvPr id="3" name="Zástupný symbol obsahu 2"/>
          <p:cNvSpPr>
            <a:spLocks noGrp="1"/>
          </p:cNvSpPr>
          <p:nvPr>
            <p:ph idx="1"/>
          </p:nvPr>
        </p:nvSpPr>
        <p:spPr>
          <a:xfrm>
            <a:off x="1193074" y="2002971"/>
            <a:ext cx="10309949" cy="4415246"/>
          </a:xfrm>
        </p:spPr>
        <p:txBody>
          <a:bodyPr>
            <a:normAutofit fontScale="85000" lnSpcReduction="10000"/>
          </a:bodyPr>
          <a:lstStyle/>
          <a:p>
            <a:r>
              <a:rPr lang="sk-SK" dirty="0"/>
              <a:t>Mladšia sestra gréckej literatúry, dominovala v nej lyrická poézia a </a:t>
            </a:r>
            <a:r>
              <a:rPr lang="sk-SK" dirty="0" smtClean="0"/>
              <a:t>rétorika.</a:t>
            </a:r>
          </a:p>
          <a:p>
            <a:r>
              <a:rPr lang="sk-SK" dirty="0" smtClean="0"/>
              <a:t>PLATUS </a:t>
            </a:r>
            <a:r>
              <a:rPr lang="sk-SK" dirty="0"/>
              <a:t>– Komédia o hrnci – zobrazuje človeka závislého od peňazí. </a:t>
            </a:r>
            <a:endParaRPr lang="sk-SK" dirty="0" smtClean="0"/>
          </a:p>
          <a:p>
            <a:r>
              <a:rPr lang="sk-SK" dirty="0" smtClean="0"/>
              <a:t>VERGÍLIUS </a:t>
            </a:r>
            <a:r>
              <a:rPr lang="sk-SK" dirty="0"/>
              <a:t>– </a:t>
            </a:r>
            <a:r>
              <a:rPr lang="sk-SK" dirty="0" err="1"/>
              <a:t>Aeneis</a:t>
            </a:r>
            <a:r>
              <a:rPr lang="sk-SK" dirty="0"/>
              <a:t> – </a:t>
            </a:r>
            <a:r>
              <a:rPr lang="sk-SK" dirty="0" err="1"/>
              <a:t>Aeneas</a:t>
            </a:r>
            <a:r>
              <a:rPr lang="sk-SK" dirty="0"/>
              <a:t> uteká z horiacej Tróje. Vedome sa podriaďuje osudu a plní povinnosti k bohom, vlasti a rodine. Na príkaz bohov hľadá spolu so svojimi druhmi, otcom a synom novú vlasť. Po blúdení na moriach a po bojoch s </a:t>
            </a:r>
            <a:r>
              <a:rPr lang="sk-SK" dirty="0" err="1"/>
              <a:t>italickými</a:t>
            </a:r>
            <a:r>
              <a:rPr lang="sk-SK" dirty="0"/>
              <a:t> kmeňmi sa usadí v </a:t>
            </a:r>
            <a:r>
              <a:rPr lang="sk-SK" dirty="0" err="1"/>
              <a:t>Latiu</a:t>
            </a:r>
            <a:r>
              <a:rPr lang="sk-SK" dirty="0"/>
              <a:t>, ožení sa s dcérou </a:t>
            </a:r>
            <a:r>
              <a:rPr lang="sk-SK" dirty="0" err="1" smtClean="0"/>
              <a:t>Laviniou</a:t>
            </a:r>
            <a:r>
              <a:rPr lang="sk-SK" dirty="0" smtClean="0"/>
              <a:t> </a:t>
            </a:r>
            <a:r>
              <a:rPr lang="sk-SK" dirty="0"/>
              <a:t>a zakladá v novej vlasti nový rod. Z neho vzídu rímski </a:t>
            </a:r>
            <a:r>
              <a:rPr lang="sk-SK" dirty="0" smtClean="0"/>
              <a:t>panovníci.</a:t>
            </a:r>
          </a:p>
          <a:p>
            <a:r>
              <a:rPr lang="sk-SK" dirty="0" smtClean="0"/>
              <a:t>HORÁCIUS </a:t>
            </a:r>
            <a:r>
              <a:rPr lang="sk-SK" dirty="0"/>
              <a:t>– Satiry – ironizuje zápory ľudského charakteru a hlavným motívom diela je otázka ako žiť a ako sa stať </a:t>
            </a:r>
            <a:r>
              <a:rPr lang="sk-SK" dirty="0" smtClean="0"/>
              <a:t>šťastným.</a:t>
            </a:r>
          </a:p>
          <a:p>
            <a:r>
              <a:rPr lang="sk-SK" dirty="0" smtClean="0"/>
              <a:t>OVÍDIUS </a:t>
            </a:r>
            <a:r>
              <a:rPr lang="sk-SK" dirty="0"/>
              <a:t>– Premeny (Metamorfózy) – súbor báji s témou premeny, rozpráva o premene človeka na zviera, rastlinu, kameň, vodu, hviezdu. Autor využíva metódu kontrastu, volí rámcové rozprávanie, strieda obrazy smutné a veselé, dojemné a komické a tematicky rôznorodé. Dielo je pretkané myšlienkami o pominuteľnosti sveta</a:t>
            </a:r>
            <a:r>
              <a:rPr lang="sk-SK" dirty="0" smtClean="0"/>
              <a:t>.</a:t>
            </a:r>
            <a:endParaRPr lang="sk-SK" dirty="0"/>
          </a:p>
        </p:txBody>
      </p:sp>
    </p:spTree>
    <p:extLst>
      <p:ext uri="{BB962C8B-B14F-4D97-AF65-F5344CB8AC3E}">
        <p14:creationId xmlns:p14="http://schemas.microsoft.com/office/powerpoint/2010/main" val="2601812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STAROVEKÁ LITERATÚRA</a:t>
            </a:r>
            <a:endParaRPr lang="sk-SK" dirty="0"/>
          </a:p>
        </p:txBody>
      </p:sp>
      <p:sp>
        <p:nvSpPr>
          <p:cNvPr id="3" name="Zástupný symbol obsahu 2"/>
          <p:cNvSpPr>
            <a:spLocks noGrp="1"/>
          </p:cNvSpPr>
          <p:nvPr>
            <p:ph idx="1"/>
          </p:nvPr>
        </p:nvSpPr>
        <p:spPr>
          <a:xfrm>
            <a:off x="1484310" y="2438399"/>
            <a:ext cx="10018714" cy="3352801"/>
          </a:xfrm>
        </p:spPr>
        <p:txBody>
          <a:bodyPr>
            <a:normAutofit/>
          </a:bodyPr>
          <a:lstStyle/>
          <a:p>
            <a:r>
              <a:rPr lang="sk-SK" dirty="0"/>
              <a:t>Delí sa na STAROVEKÚ ORIENTÁLNU LITERATÚRU a na ANTICKÚ LITERATÚRU</a:t>
            </a:r>
            <a:r>
              <a:rPr lang="sk-SK" dirty="0" smtClean="0"/>
              <a:t>.</a:t>
            </a:r>
          </a:p>
          <a:p>
            <a:r>
              <a:rPr lang="sk-SK" dirty="0" smtClean="0"/>
              <a:t>STAROVEKÁ </a:t>
            </a:r>
            <a:r>
              <a:rPr lang="sk-SK" dirty="0"/>
              <a:t>– sumerská, staroegyptská, indická, čínska, hebrejská</a:t>
            </a:r>
            <a:br>
              <a:rPr lang="sk-SK" dirty="0"/>
            </a:br>
            <a:r>
              <a:rPr lang="sk-SK" dirty="0"/>
              <a:t>ANTICKÁ – grécka a </a:t>
            </a:r>
            <a:r>
              <a:rPr lang="sk-SK" dirty="0" smtClean="0"/>
              <a:t>rímska</a:t>
            </a:r>
          </a:p>
          <a:p>
            <a:r>
              <a:rPr lang="sk-SK" dirty="0" smtClean="0"/>
              <a:t>Na </a:t>
            </a:r>
            <a:r>
              <a:rPr lang="sk-SK" dirty="0"/>
              <a:t>počiatku boli len 2 formy umenia: EXPRESÍVNE a KONŠTRUKTÍVNE.</a:t>
            </a:r>
            <a:br>
              <a:rPr lang="sk-SK" dirty="0"/>
            </a:br>
            <a:r>
              <a:rPr lang="sk-SK" dirty="0"/>
              <a:t>EXPRESÍVNE – zahŕňalo zárodky poézie , hudby a tanca</a:t>
            </a:r>
            <a:br>
              <a:rPr lang="sk-SK" dirty="0"/>
            </a:br>
            <a:r>
              <a:rPr lang="sk-SK" dirty="0"/>
              <a:t>KONŠTRUKTÍVNE – súhrn architektúry, sochárstva a maliarstva</a:t>
            </a:r>
          </a:p>
          <a:p>
            <a:endParaRPr lang="sk-SK" dirty="0"/>
          </a:p>
        </p:txBody>
      </p:sp>
    </p:spTree>
    <p:extLst>
      <p:ext uri="{BB962C8B-B14F-4D97-AF65-F5344CB8AC3E}">
        <p14:creationId xmlns:p14="http://schemas.microsoft.com/office/powerpoint/2010/main" val="32583091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Ďakujem za pozornosť</a:t>
            </a:r>
            <a:endParaRPr lang="sk-SK" dirty="0"/>
          </a:p>
        </p:txBody>
      </p:sp>
      <p:sp>
        <p:nvSpPr>
          <p:cNvPr id="3" name="Podnadpis 2"/>
          <p:cNvSpPr>
            <a:spLocks noGrp="1"/>
          </p:cNvSpPr>
          <p:nvPr>
            <p:ph type="subTitle" idx="1"/>
          </p:nvPr>
        </p:nvSpPr>
        <p:spPr/>
        <p:txBody>
          <a:bodyPr/>
          <a:lstStyle/>
          <a:p>
            <a:endParaRPr lang="sk-SK" dirty="0"/>
          </a:p>
        </p:txBody>
      </p:sp>
    </p:spTree>
    <p:extLst>
      <p:ext uri="{BB962C8B-B14F-4D97-AF65-F5344CB8AC3E}">
        <p14:creationId xmlns:p14="http://schemas.microsoft.com/office/powerpoint/2010/main" val="13964732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SUMERSKÁ LITERATÚRA</a:t>
            </a:r>
            <a:endParaRPr lang="sk-SK" dirty="0"/>
          </a:p>
        </p:txBody>
      </p:sp>
      <p:sp>
        <p:nvSpPr>
          <p:cNvPr id="3" name="Zástupný symbol obsahu 2"/>
          <p:cNvSpPr>
            <a:spLocks noGrp="1"/>
          </p:cNvSpPr>
          <p:nvPr>
            <p:ph idx="1"/>
          </p:nvPr>
        </p:nvSpPr>
        <p:spPr>
          <a:xfrm>
            <a:off x="1484310" y="2037807"/>
            <a:ext cx="10018714" cy="4345576"/>
          </a:xfrm>
        </p:spPr>
        <p:txBody>
          <a:bodyPr>
            <a:normAutofit/>
          </a:bodyPr>
          <a:lstStyle/>
          <a:p>
            <a:r>
              <a:rPr lang="sk-SK" dirty="0"/>
              <a:t>Patrí medzi najstaršie literatúry a vzniká v nej EPOS = reálna skutočnosť + nadprirodzené </a:t>
            </a:r>
            <a:r>
              <a:rPr lang="sk-SK" dirty="0" smtClean="0"/>
              <a:t>javy</a:t>
            </a:r>
            <a:endParaRPr lang="sk-SK" dirty="0"/>
          </a:p>
          <a:p>
            <a:r>
              <a:rPr lang="sk-SK" dirty="0" smtClean="0"/>
              <a:t>ZNAKY</a:t>
            </a:r>
            <a:r>
              <a:rPr lang="sk-SK" dirty="0"/>
              <a:t>: Polyteizmus (mnohobožstvo), podriadenosť ľudí bohom, ktorý majú kladné i záporné ľudské vlastnosti, „POLOBOHOVIA“, túžba hrdinov po sláve a nesmrteľnosti, výnimočnosť hrdinov, symbolika postáv a </a:t>
            </a:r>
            <a:r>
              <a:rPr lang="sk-SK" dirty="0" smtClean="0"/>
              <a:t>predmetov.</a:t>
            </a:r>
            <a:endParaRPr lang="sk-SK" dirty="0"/>
          </a:p>
          <a:p>
            <a:r>
              <a:rPr lang="sk-SK" dirty="0" smtClean="0"/>
              <a:t>Patrí </a:t>
            </a:r>
            <a:r>
              <a:rPr lang="sk-SK" dirty="0"/>
              <a:t>sem EPOS O GILGAMEŠOVI, hrdinský epos, považovaný za najstaršie dielo svetovej literatúry, nepoznáme celé dielo ani autora, témou je púť kráľa Gilgameša za nesmrteľnosťou a hlavnou myšlienkou je hľadanie odpovede zmyslu ľudského života.</a:t>
            </a:r>
          </a:p>
          <a:p>
            <a:endParaRPr lang="sk-SK" dirty="0"/>
          </a:p>
        </p:txBody>
      </p:sp>
    </p:spTree>
    <p:extLst>
      <p:ext uri="{BB962C8B-B14F-4D97-AF65-F5344CB8AC3E}">
        <p14:creationId xmlns:p14="http://schemas.microsoft.com/office/powerpoint/2010/main" val="2938768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STAROEGYPTSKÁ LITERATÚRA</a:t>
            </a:r>
            <a:endParaRPr lang="sk-SK" dirty="0"/>
          </a:p>
        </p:txBody>
      </p:sp>
      <p:sp>
        <p:nvSpPr>
          <p:cNvPr id="3" name="Zástupný symbol obsahu 2"/>
          <p:cNvSpPr>
            <a:spLocks noGrp="1"/>
          </p:cNvSpPr>
          <p:nvPr>
            <p:ph idx="1"/>
          </p:nvPr>
        </p:nvSpPr>
        <p:spPr/>
        <p:txBody>
          <a:bodyPr/>
          <a:lstStyle/>
          <a:p>
            <a:r>
              <a:rPr lang="sk-SK" dirty="0"/>
              <a:t>Vzniká obrázkové písmo – hieroglyfy, texty boli písané na steny chrámov, hrobných komôr a </a:t>
            </a:r>
            <a:r>
              <a:rPr lang="sk-SK" dirty="0" smtClean="0"/>
              <a:t>sarkofágov.</a:t>
            </a:r>
            <a:endParaRPr lang="sk-SK" dirty="0"/>
          </a:p>
          <a:p>
            <a:r>
              <a:rPr lang="sk-SK" dirty="0" smtClean="0"/>
              <a:t>KNIHA </a:t>
            </a:r>
            <a:r>
              <a:rPr lang="sk-SK" dirty="0"/>
              <a:t>MŔTVYCH – súbor náboženských textov</a:t>
            </a:r>
            <a:br>
              <a:rPr lang="sk-SK" dirty="0"/>
            </a:br>
            <a:r>
              <a:rPr lang="sk-SK" dirty="0" smtClean="0"/>
              <a:t>TEXTY </a:t>
            </a:r>
            <a:r>
              <a:rPr lang="sk-SK" dirty="0"/>
              <a:t>PYRAMÍD – súbor zariekadiel založený na bohatej mytológii, na rozvitom náboženstve a na kulte smrti (viera v posmrtný život</a:t>
            </a:r>
            <a:r>
              <a:rPr lang="sk-SK" dirty="0" smtClean="0"/>
              <a:t>)</a:t>
            </a:r>
            <a:endParaRPr lang="sk-SK" dirty="0"/>
          </a:p>
        </p:txBody>
      </p:sp>
    </p:spTree>
    <p:extLst>
      <p:ext uri="{BB962C8B-B14F-4D97-AF65-F5344CB8AC3E}">
        <p14:creationId xmlns:p14="http://schemas.microsoft.com/office/powerpoint/2010/main" val="2247286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INDICKÁ </a:t>
            </a:r>
            <a:r>
              <a:rPr lang="sk-SK" b="1" dirty="0" smtClean="0"/>
              <a:t>LITERATÚRA</a:t>
            </a:r>
            <a:endParaRPr lang="sk-SK" dirty="0"/>
          </a:p>
        </p:txBody>
      </p:sp>
      <p:sp>
        <p:nvSpPr>
          <p:cNvPr id="3" name="Zástupný symbol obsahu 2"/>
          <p:cNvSpPr>
            <a:spLocks noGrp="1"/>
          </p:cNvSpPr>
          <p:nvPr>
            <p:ph idx="1"/>
          </p:nvPr>
        </p:nvSpPr>
        <p:spPr/>
        <p:txBody>
          <a:bodyPr>
            <a:normAutofit lnSpcReduction="10000"/>
          </a:bodyPr>
          <a:lstStyle/>
          <a:p>
            <a:r>
              <a:rPr lang="sk-SK" dirty="0"/>
              <a:t>Rozvíjala sa na dnešnom území Pakistanu a Indie, jej centrom sa stali povodia riek Indus a </a:t>
            </a:r>
            <a:r>
              <a:rPr lang="sk-SK" dirty="0" err="1"/>
              <a:t>Gaga</a:t>
            </a:r>
            <a:r>
              <a:rPr lang="sk-SK" dirty="0"/>
              <a:t>. Najstaršími pamiatkami sú </a:t>
            </a:r>
            <a:r>
              <a:rPr lang="sk-SK" dirty="0" err="1" smtClean="0"/>
              <a:t>védy</a:t>
            </a:r>
            <a:r>
              <a:rPr lang="sk-SK" dirty="0" smtClean="0"/>
              <a:t>.</a:t>
            </a:r>
            <a:endParaRPr lang="sk-SK" b="1" dirty="0"/>
          </a:p>
          <a:p>
            <a:r>
              <a:rPr lang="sk-SK" dirty="0" smtClean="0"/>
              <a:t>VÉDY </a:t>
            </a:r>
            <a:r>
              <a:rPr lang="sk-SK" dirty="0"/>
              <a:t>– posvätné knihy o </a:t>
            </a:r>
            <a:r>
              <a:rPr lang="sk-SK" dirty="0" smtClean="0"/>
              <a:t>poznaní</a:t>
            </a:r>
            <a:endParaRPr lang="sk-SK" dirty="0"/>
          </a:p>
          <a:p>
            <a:r>
              <a:rPr lang="sk-SK" dirty="0" smtClean="0"/>
              <a:t>MAHÁBHÁRATA  </a:t>
            </a:r>
            <a:r>
              <a:rPr lang="sk-SK" dirty="0"/>
              <a:t>alebo aj VEĽKÉ ROZPRÁVANIE O BHARATOVCOCH  je zrejme najrozsiahlejší epos a zároveň encyklopédia indických kultúrnych tradícií, opisuje bratovražedné boje medzi vládnucimi rodmi</a:t>
            </a:r>
            <a:br>
              <a:rPr lang="sk-SK" dirty="0"/>
            </a:br>
            <a:r>
              <a:rPr lang="sk-SK" dirty="0" smtClean="0"/>
              <a:t>RÁMÁJANA </a:t>
            </a:r>
            <a:r>
              <a:rPr lang="sk-SK" dirty="0"/>
              <a:t>alebo aj PUTOVANIE RÁMOVO je hrdinský epos o životných dobrodružstvách princa Rámu a jeho ženy </a:t>
            </a:r>
            <a:r>
              <a:rPr lang="sk-SK" dirty="0" err="1"/>
              <a:t>Síty</a:t>
            </a:r>
            <a:endParaRPr lang="sk-SK" dirty="0"/>
          </a:p>
        </p:txBody>
      </p:sp>
    </p:spTree>
    <p:extLst>
      <p:ext uri="{BB962C8B-B14F-4D97-AF65-F5344CB8AC3E}">
        <p14:creationId xmlns:p14="http://schemas.microsoft.com/office/powerpoint/2010/main" val="2821112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HEBREJSKÁ LITERATÚRA</a:t>
            </a:r>
            <a:endParaRPr lang="sk-SK" dirty="0"/>
          </a:p>
        </p:txBody>
      </p:sp>
      <p:sp>
        <p:nvSpPr>
          <p:cNvPr id="3" name="Zástupný symbol obsahu 2"/>
          <p:cNvSpPr>
            <a:spLocks noGrp="1"/>
          </p:cNvSpPr>
          <p:nvPr>
            <p:ph idx="1"/>
          </p:nvPr>
        </p:nvSpPr>
        <p:spPr/>
        <p:txBody>
          <a:bodyPr/>
          <a:lstStyle/>
          <a:p>
            <a:r>
              <a:rPr lang="sk-SK" dirty="0"/>
              <a:t>ZNAKY: Monoteizmus, odklon od kultu tela ku kultu duše, život na zemi je ako príprava na posmrtný život, nadzmyslovosť a túžba hrdinov po sláve a nesmrteľnosti.</a:t>
            </a:r>
          </a:p>
          <a:p>
            <a:r>
              <a:rPr lang="sk-SK" dirty="0" smtClean="0"/>
              <a:t>Kľúčovým </a:t>
            </a:r>
            <a:r>
              <a:rPr lang="sk-SK" dirty="0"/>
              <a:t>dielom je BIBLIA</a:t>
            </a:r>
          </a:p>
          <a:p>
            <a:endParaRPr lang="sk-SK" dirty="0"/>
          </a:p>
        </p:txBody>
      </p:sp>
    </p:spTree>
    <p:extLst>
      <p:ext uri="{BB962C8B-B14F-4D97-AF65-F5344CB8AC3E}">
        <p14:creationId xmlns:p14="http://schemas.microsoft.com/office/powerpoint/2010/main" val="3485508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ANTICKÁ LITERATÚRA</a:t>
            </a:r>
            <a:endParaRPr lang="sk-SK" dirty="0"/>
          </a:p>
        </p:txBody>
      </p:sp>
      <p:sp>
        <p:nvSpPr>
          <p:cNvPr id="3" name="Zástupný symbol obsahu 2"/>
          <p:cNvSpPr>
            <a:spLocks noGrp="1"/>
          </p:cNvSpPr>
          <p:nvPr>
            <p:ph idx="1"/>
          </p:nvPr>
        </p:nvSpPr>
        <p:spPr/>
        <p:txBody>
          <a:bodyPr>
            <a:normAutofit/>
          </a:bodyPr>
          <a:lstStyle/>
          <a:p>
            <a:r>
              <a:rPr lang="sk-SK" dirty="0"/>
              <a:t>Vznikajú okrem EPOSU aj BÁJKA, INTÍMNA LYRIKA, TRAGÉDIA, KOMÉDIA a rozvíja sa aj RÉTORIKA a </a:t>
            </a:r>
            <a:r>
              <a:rPr lang="sk-SK" dirty="0" smtClean="0"/>
              <a:t>HISTORIOGRAFIA</a:t>
            </a:r>
            <a:endParaRPr lang="sk-SK" dirty="0"/>
          </a:p>
          <a:p>
            <a:r>
              <a:rPr lang="sk-SK" dirty="0" smtClean="0"/>
              <a:t>ZNAKY</a:t>
            </a:r>
            <a:r>
              <a:rPr lang="sk-SK" dirty="0"/>
              <a:t>: Polyteizmus, podriadenosť ľudí bohom, ktorý majú kladné i záporné ľudské vlastnosti, „POLOBOHOVIA“, premena človeka na boha (apoteóza), osudová neodvratnosť (</a:t>
            </a:r>
            <a:r>
              <a:rPr lang="sk-SK" dirty="0" err="1"/>
              <a:t>ananké</a:t>
            </a:r>
            <a:r>
              <a:rPr lang="sk-SK" dirty="0"/>
              <a:t>), harmónia duševnej a telesnej krásy (</a:t>
            </a:r>
            <a:r>
              <a:rPr lang="sk-SK" dirty="0" err="1"/>
              <a:t>kalokagatia</a:t>
            </a:r>
            <a:r>
              <a:rPr lang="sk-SK" dirty="0"/>
              <a:t>) </a:t>
            </a:r>
            <a:r>
              <a:rPr lang="sk-SK" dirty="0" smtClean="0"/>
              <a:t>.</a:t>
            </a:r>
            <a:endParaRPr lang="sk-SK" dirty="0"/>
          </a:p>
        </p:txBody>
      </p:sp>
    </p:spTree>
    <p:extLst>
      <p:ext uri="{BB962C8B-B14F-4D97-AF65-F5344CB8AC3E}">
        <p14:creationId xmlns:p14="http://schemas.microsoft.com/office/powerpoint/2010/main" val="2417312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Epika</a:t>
            </a:r>
            <a:endParaRPr lang="sk-SK" dirty="0"/>
          </a:p>
        </p:txBody>
      </p:sp>
      <p:sp>
        <p:nvSpPr>
          <p:cNvPr id="3" name="Zástupný symbol obsahu 2"/>
          <p:cNvSpPr>
            <a:spLocks noGrp="1"/>
          </p:cNvSpPr>
          <p:nvPr>
            <p:ph idx="1"/>
          </p:nvPr>
        </p:nvSpPr>
        <p:spPr/>
        <p:txBody>
          <a:bodyPr/>
          <a:lstStyle/>
          <a:p>
            <a:pPr algn="ctr"/>
            <a:r>
              <a:rPr lang="sk-SK" dirty="0" smtClean="0"/>
              <a:t>Báj/mýtus</a:t>
            </a:r>
          </a:p>
          <a:p>
            <a:pPr algn="ctr"/>
            <a:r>
              <a:rPr lang="sk-SK" dirty="0" smtClean="0"/>
              <a:t>Epos</a:t>
            </a:r>
          </a:p>
          <a:p>
            <a:pPr algn="ctr"/>
            <a:r>
              <a:rPr lang="sk-SK" dirty="0" smtClean="0"/>
              <a:t>Podobenstvo</a:t>
            </a:r>
          </a:p>
          <a:p>
            <a:pPr algn="ctr"/>
            <a:r>
              <a:rPr lang="sk-SK" dirty="0" smtClean="0"/>
              <a:t>Bájka</a:t>
            </a:r>
          </a:p>
          <a:p>
            <a:pPr algn="ctr"/>
            <a:r>
              <a:rPr lang="sk-SK" dirty="0" err="1" smtClean="0"/>
              <a:t>Anektoda</a:t>
            </a:r>
            <a:endParaRPr lang="sk-SK" dirty="0"/>
          </a:p>
        </p:txBody>
      </p:sp>
    </p:spTree>
    <p:extLst>
      <p:ext uri="{BB962C8B-B14F-4D97-AF65-F5344CB8AC3E}">
        <p14:creationId xmlns:p14="http://schemas.microsoft.com/office/powerpoint/2010/main" val="1431185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BÁJ/MÝTUS</a:t>
            </a:r>
            <a:r>
              <a:rPr lang="sk-SK" dirty="0"/>
              <a:t> </a:t>
            </a:r>
            <a:endParaRPr lang="sk-SK" dirty="0"/>
          </a:p>
        </p:txBody>
      </p:sp>
      <p:sp>
        <p:nvSpPr>
          <p:cNvPr id="3" name="Zástupný symbol obsahu 2"/>
          <p:cNvSpPr>
            <a:spLocks noGrp="1"/>
          </p:cNvSpPr>
          <p:nvPr>
            <p:ph idx="1"/>
          </p:nvPr>
        </p:nvSpPr>
        <p:spPr/>
        <p:txBody>
          <a:bodyPr/>
          <a:lstStyle/>
          <a:p>
            <a:r>
              <a:rPr lang="sk-SK" dirty="0"/>
              <a:t>P</a:t>
            </a:r>
            <a:r>
              <a:rPr lang="sk-SK" dirty="0" smtClean="0"/>
              <a:t>atrí </a:t>
            </a:r>
            <a:r>
              <a:rPr lang="sk-SK" dirty="0"/>
              <a:t>do krátkej epiky, pôvodne neveršovaný žáner, odráža sa v ňom primitívny názor človeka na svet, prvý prejav kolektívneho vedomia ľudskej spoločnosti, človek pripisuje neuveriteľné javy bohom a </a:t>
            </a:r>
            <a:r>
              <a:rPr lang="sk-SK" dirty="0" smtClean="0"/>
              <a:t>polobohom. Bohovia </a:t>
            </a:r>
            <a:r>
              <a:rPr lang="sk-SK" dirty="0"/>
              <a:t>spravujú svet a život ľudí v ňom.</a:t>
            </a:r>
          </a:p>
          <a:p>
            <a:endParaRPr lang="sk-SK" dirty="0"/>
          </a:p>
        </p:txBody>
      </p:sp>
    </p:spTree>
    <p:extLst>
      <p:ext uri="{BB962C8B-B14F-4D97-AF65-F5344CB8AC3E}">
        <p14:creationId xmlns:p14="http://schemas.microsoft.com/office/powerpoint/2010/main" val="29125259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ax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
  <TotalTime>20</TotalTime>
  <Words>235</Words>
  <Application>Microsoft Office PowerPoint</Application>
  <PresentationFormat>Širokouhlá</PresentationFormat>
  <Paragraphs>70</Paragraphs>
  <Slides>20</Slides>
  <Notes>0</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20</vt:i4>
      </vt:variant>
    </vt:vector>
  </HeadingPairs>
  <TitlesOfParts>
    <vt:vector size="23" baseType="lpstr">
      <vt:lpstr>Arial</vt:lpstr>
      <vt:lpstr>Corbel</vt:lpstr>
      <vt:lpstr>Paralaxa</vt:lpstr>
      <vt:lpstr>Staroveká literatúra</vt:lpstr>
      <vt:lpstr>STAROVEKÁ LITERATÚRA</vt:lpstr>
      <vt:lpstr>SUMERSKÁ LITERATÚRA</vt:lpstr>
      <vt:lpstr>STAROEGYPTSKÁ LITERATÚRA</vt:lpstr>
      <vt:lpstr>INDICKÁ LITERATÚRA</vt:lpstr>
      <vt:lpstr>HEBREJSKÁ LITERATÚRA</vt:lpstr>
      <vt:lpstr>ANTICKÁ LITERATÚRA</vt:lpstr>
      <vt:lpstr>Epika</vt:lpstr>
      <vt:lpstr>BÁJ/MÝTUS </vt:lpstr>
      <vt:lpstr>EPOS</vt:lpstr>
      <vt:lpstr>PODOBENSTVO</vt:lpstr>
      <vt:lpstr>BÁJKA</vt:lpstr>
      <vt:lpstr>GRÉCKA STAROVEKÁ LITERATÚRA </vt:lpstr>
      <vt:lpstr>LYRIKA</vt:lpstr>
      <vt:lpstr>DRÁMA</vt:lpstr>
      <vt:lpstr>DRÁMA</vt:lpstr>
      <vt:lpstr>TRAGÉDIA</vt:lpstr>
      <vt:lpstr>KOMÉDIA</vt:lpstr>
      <vt:lpstr>RÍMSKA STAROVEKÁ LITERATÚRA</vt:lpstr>
      <vt:lpstr>Ďakujem za pozornosť</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Staroveká literatúra</dc:title>
  <dc:creator>Lukáš Kubiš</dc:creator>
  <cp:lastModifiedBy>Lukáš Kubiš</cp:lastModifiedBy>
  <cp:revision>4</cp:revision>
  <dcterms:created xsi:type="dcterms:W3CDTF">2016-12-06T19:09:38Z</dcterms:created>
  <dcterms:modified xsi:type="dcterms:W3CDTF">2016-12-06T19:30:35Z</dcterms:modified>
</cp:coreProperties>
</file>