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Staroslovienska literatúra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Martin šediba, v.hb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44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cap="all" dirty="0"/>
              <a:t>Staroslovienská literatúra (9.-10. stor.)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2918"/>
            <a:ext cx="10350500" cy="4195481"/>
          </a:xfrm>
        </p:spPr>
        <p:txBody>
          <a:bodyPr/>
          <a:lstStyle/>
          <a:p>
            <a:endParaRPr lang="sk-SK" sz="1800" dirty="0" smtClean="0"/>
          </a:p>
          <a:p>
            <a:r>
              <a:rPr lang="sk-SK" sz="1800" dirty="0" smtClean="0"/>
              <a:t>Prvým </a:t>
            </a:r>
            <a:r>
              <a:rPr lang="sk-SK" sz="1800" dirty="0"/>
              <a:t>útvarom na území dnešného Slovenska, ktorý by bolo možné označiť ako ranú formu štátu, bola Veľkomoravská ríša (833 – 906). Veľkomoravské kniežatá Mojmír a jeho synovec Rastislav bojovali proti politickému a kultúrnemu vplyvu Východofranskej ríše, bohoslužobným jazykom bola latinčina. Rastislav hľadal posilu u cisára Byzancie – Michala III., ktorý mu mal poslať misionárov so znalosťou slovanského jazyka za účelom hlásania kresťanstva.  Ten žiadosti vyhovel a roku 863 vyslal na územie Veľkej Moravy misiu vedenú solúnskymi bartmi Konštantínom a Metodom. 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b="1" u="sng" dirty="0"/>
              <a:t>Staroslovienčina</a:t>
            </a:r>
            <a:r>
              <a:rPr lang="sk-SK" dirty="0"/>
              <a:t> – prvý slovanský jazyk </a:t>
            </a:r>
          </a:p>
          <a:p>
            <a:r>
              <a:rPr lang="sk-SK" b="1" u="sng" dirty="0"/>
              <a:t>Hlaholika</a:t>
            </a:r>
            <a:r>
              <a:rPr lang="sk-SK" dirty="0"/>
              <a:t> – prvé slovanské písmo</a:t>
            </a:r>
          </a:p>
        </p:txBody>
      </p:sp>
    </p:spTree>
    <p:extLst>
      <p:ext uri="{BB962C8B-B14F-4D97-AF65-F5344CB8AC3E}">
        <p14:creationId xmlns:p14="http://schemas.microsoft.com/office/powerpoint/2010/main" val="427252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81100"/>
            <a:ext cx="10350500" cy="5067299"/>
          </a:xfrm>
        </p:spPr>
        <p:txBody>
          <a:bodyPr>
            <a:normAutofit/>
          </a:bodyPr>
          <a:lstStyle/>
          <a:p>
            <a:endParaRPr lang="sk-SK" sz="1800" dirty="0" smtClean="0"/>
          </a:p>
          <a:p>
            <a:r>
              <a:rPr lang="sk-SK" sz="1800" dirty="0" smtClean="0"/>
              <a:t>Solúnsky </a:t>
            </a:r>
            <a:r>
              <a:rPr lang="sk-SK" sz="1800" dirty="0"/>
              <a:t>bratia mali za úlohu založiť učilište, v ktorom by vyučili kňazov ovládajúcich reč ľudu. Franskí kňazi ich preto vyhlásili za bohorúhačov, pretože oni uznávali len 3 bohoslužobné jazyky: latinčinu, gréčtinu a hebrejčinu. Cyril a Metod boli nútení obhájiť svoje učenie v Ríme pred pápežom. Pápež Hadrián II. Potvrdil slovanskú bohoslužbu a schválil staroslovienske preklady a vymenoval Metoda za arcibiskupa.Staroslovienčina sa tak stala 4. jazykom na šírenie kresťanstva. Konštantín bol vážne chorý, vstúpil v Ríme do kláštora, prijal meno Cyril a onedlho zomiera. Metod sa vrátil a Veľkú Moravu a Svätopluk ho uväznil.</a:t>
            </a:r>
          </a:p>
          <a:p>
            <a:r>
              <a:rPr lang="sk-SK" sz="1800" dirty="0"/>
              <a:t>Po Metodovej smrti slovanská bohoslužba a staroslovienčina boli zakázané Štefanom V. Metodovi žiaci mudeli odísť z krajiny. Hlaholika bola prerobená na cyriliku a opäť sa používala latinčina.</a:t>
            </a:r>
          </a:p>
          <a:p>
            <a:pPr marL="0" indent="0">
              <a:buNone/>
            </a:pPr>
            <a:endParaRPr lang="sk-SK" sz="1800" dirty="0"/>
          </a:p>
          <a:p>
            <a:r>
              <a:rPr lang="sk-SK" sz="1800" b="1" u="sng" dirty="0"/>
              <a:t>Cyrilika</a:t>
            </a:r>
            <a:r>
              <a:rPr lang="sk-SK" sz="1800" u="sng" dirty="0"/>
              <a:t> </a:t>
            </a:r>
            <a:r>
              <a:rPr lang="sk-SK" sz="1800" dirty="0"/>
              <a:t>– písmo vytvorené žiakmi Konštantína a Metoda, vytvorená na základe veľkých </a:t>
            </a:r>
            <a:r>
              <a:rPr lang="sk-SK" sz="1800" dirty="0" smtClean="0"/>
              <a:t>písmen </a:t>
            </a:r>
            <a:r>
              <a:rPr lang="sk-SK" sz="1800" dirty="0"/>
              <a:t>gréckej abecedy</a:t>
            </a:r>
          </a:p>
        </p:txBody>
      </p:sp>
    </p:spTree>
    <p:extLst>
      <p:ext uri="{BB962C8B-B14F-4D97-AF65-F5344CB8AC3E}">
        <p14:creationId xmlns:p14="http://schemas.microsoft.com/office/powerpoint/2010/main" val="2657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81100"/>
            <a:ext cx="10350500" cy="50672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1800" b="1" u="sng" dirty="0"/>
              <a:t>Prekladová (staroslovienska) literatúra </a:t>
            </a:r>
            <a:endParaRPr lang="sk-SK" sz="1800" dirty="0"/>
          </a:p>
          <a:p>
            <a:r>
              <a:rPr lang="sk-SK" sz="1800" dirty="0"/>
              <a:t>misál (omšová kniha)</a:t>
            </a:r>
          </a:p>
          <a:p>
            <a:r>
              <a:rPr lang="sk-SK" sz="1800" dirty="0"/>
              <a:t>evanjeliá (Nový zákon)</a:t>
            </a:r>
          </a:p>
          <a:p>
            <a:r>
              <a:rPr lang="sk-SK" sz="1800" dirty="0"/>
              <a:t>breviár (modlitebná kniha pre kňazov)</a:t>
            </a:r>
          </a:p>
          <a:p>
            <a:r>
              <a:rPr lang="sk-SK" sz="1800" dirty="0"/>
              <a:t>žaltár (zbierka žalmov)</a:t>
            </a:r>
          </a:p>
          <a:p>
            <a:r>
              <a:rPr lang="sk-SK" sz="1800" dirty="0"/>
              <a:t>spevník</a:t>
            </a:r>
          </a:p>
          <a:p>
            <a:r>
              <a:rPr lang="sk-SK" sz="1800" dirty="0"/>
              <a:t>časť Starého zákona</a:t>
            </a:r>
          </a:p>
          <a:p>
            <a:r>
              <a:rPr lang="sk-SK" sz="1800" dirty="0"/>
              <a:t>Súdny zákonník pre svetských ľudí 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r>
              <a:rPr lang="sk-SK" sz="1800" b="1" u="sng" dirty="0" smtClean="0"/>
              <a:t>Pôvodná </a:t>
            </a:r>
            <a:r>
              <a:rPr lang="sk-SK" sz="1800" b="1" u="sng" dirty="0"/>
              <a:t>(staroslovienska) literatúra</a:t>
            </a: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r>
              <a:rPr lang="sk-SK" sz="1800" b="1" dirty="0"/>
              <a:t>PROGLAS</a:t>
            </a:r>
            <a:r>
              <a:rPr lang="sk-SK" sz="1800" dirty="0"/>
              <a:t> </a:t>
            </a:r>
          </a:p>
          <a:p>
            <a:r>
              <a:rPr lang="sk-SK" sz="1800" dirty="0"/>
              <a:t>- preklad svätého písma a prvá slovanská báseň, je to predslov k evanjeliu, oslavou staroslov</a:t>
            </a:r>
          </a:p>
          <a:p>
            <a:r>
              <a:rPr lang="sk-SK" sz="1800" dirty="0"/>
              <a:t>- napísal Konštantín</a:t>
            </a:r>
          </a:p>
          <a:p>
            <a:endParaRPr lang="sk-SK" sz="1800" dirty="0" smtClean="0"/>
          </a:p>
        </p:txBody>
      </p:sp>
    </p:spTree>
    <p:extLst>
      <p:ext uri="{BB962C8B-B14F-4D97-AF65-F5344CB8AC3E}">
        <p14:creationId xmlns:p14="http://schemas.microsoft.com/office/powerpoint/2010/main" val="24532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81100"/>
            <a:ext cx="10350500" cy="5067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800" b="1" u="sng" dirty="0"/>
              <a:t>Novovzniknuté diela</a:t>
            </a:r>
            <a:endParaRPr lang="sk-SK" sz="1800" dirty="0"/>
          </a:p>
          <a:p>
            <a:r>
              <a:rPr lang="sk-SK" sz="1800" dirty="0" smtClean="0"/>
              <a:t>Vytvorené </a:t>
            </a:r>
            <a:r>
              <a:rPr lang="sk-SK" sz="1800" dirty="0"/>
              <a:t>na veľkomoravskom a bulharskom území:  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r>
              <a:rPr lang="sk-SK" sz="1800" b="1" dirty="0"/>
              <a:t>MORAVSKO-PANÓNSKE LEGENDY</a:t>
            </a:r>
            <a:endParaRPr lang="sk-SK" sz="1800" dirty="0"/>
          </a:p>
          <a:p>
            <a:r>
              <a:rPr lang="sk-SK" sz="1800" dirty="0" smtClean="0"/>
              <a:t>pamiatky </a:t>
            </a:r>
            <a:r>
              <a:rPr lang="sk-SK" sz="1800" dirty="0"/>
              <a:t>historickej hodnoty</a:t>
            </a:r>
          </a:p>
          <a:p>
            <a:r>
              <a:rPr lang="sk-SK" sz="1800" dirty="0" smtClean="0"/>
              <a:t>pridŕžajú </a:t>
            </a:r>
            <a:r>
              <a:rPr lang="sk-SK" sz="1800" dirty="0"/>
              <a:t>sa faktov a udalostí</a:t>
            </a:r>
          </a:p>
          <a:p>
            <a:r>
              <a:rPr lang="sk-SK" sz="1800" dirty="0" smtClean="0"/>
              <a:t>hovoria </a:t>
            </a:r>
            <a:r>
              <a:rPr lang="sk-SK" sz="1800" dirty="0"/>
              <a:t>o živote Cyrila a Metoda</a:t>
            </a:r>
          </a:p>
          <a:p>
            <a:r>
              <a:rPr lang="sk-SK" sz="1800" dirty="0" smtClean="0"/>
              <a:t>delia </a:t>
            </a:r>
            <a:r>
              <a:rPr lang="sk-SK" sz="1800" dirty="0"/>
              <a:t>sa na 2 časti:</a:t>
            </a:r>
          </a:p>
          <a:p>
            <a:pPr marL="0" indent="0">
              <a:buNone/>
            </a:pPr>
            <a:endParaRPr lang="sk-SK" sz="1800" dirty="0"/>
          </a:p>
          <a:p>
            <a:r>
              <a:rPr lang="sk-SK" sz="1800" dirty="0"/>
              <a:t>1. život Cyrila (Kliment)</a:t>
            </a:r>
          </a:p>
          <a:p>
            <a:r>
              <a:rPr lang="sk-SK" sz="1800" dirty="0"/>
              <a:t>2. život Metoda (Gorazd).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05863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36600"/>
            <a:ext cx="10350500" cy="55117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Život svätého Konštantína</a:t>
            </a:r>
            <a:r>
              <a:rPr lang="sk-SK" dirty="0"/>
              <a:t> </a:t>
            </a:r>
          </a:p>
          <a:p>
            <a:r>
              <a:rPr lang="sk-SK" dirty="0" smtClean="0"/>
              <a:t>je </a:t>
            </a:r>
            <a:r>
              <a:rPr lang="sk-SK" dirty="0"/>
              <a:t>umeleckejší, rozsiahlejší, písaný ozdobným písmom</a:t>
            </a:r>
          </a:p>
          <a:p>
            <a:r>
              <a:rPr lang="sk-SK" dirty="0" smtClean="0"/>
              <a:t>hovorí </a:t>
            </a:r>
            <a:r>
              <a:rPr lang="sk-SK" dirty="0"/>
              <a:t>o jeho živote, vyzdvihuje jeho povahu, detstvo, múdrosť, súcit s chudobnými a neochvejnosť pri obhajovaní pravdy</a:t>
            </a:r>
          </a:p>
          <a:p>
            <a:r>
              <a:rPr lang="sk-SK" dirty="0" smtClean="0"/>
              <a:t>o </a:t>
            </a:r>
            <a:r>
              <a:rPr lang="sk-SK" dirty="0"/>
              <a:t>Veľkej Morave je len časť, a to obhajoba slovienskeho jazyka v bohoslužbách proti trojjazyčníkom. Konštantín v duchu hesla: Každý národ má právo na svoj jazyk vedie svoju obhajobu týmito slovami: </a:t>
            </a:r>
          </a:p>
          <a:p>
            <a:r>
              <a:rPr lang="sk-SK" dirty="0"/>
              <a:t>„Či neprichádza dážď od Boha na všetkých? Alebo či slnce takisto nesvieti na všetkých? A tak vy, nehanbíte sa uznávať len tri jazyky, akoby ostatné národy boli hluché a slepé?“ </a:t>
            </a:r>
          </a:p>
          <a:p>
            <a:r>
              <a:rPr lang="sk-SK" dirty="0" smtClean="0"/>
              <a:t>autorom </a:t>
            </a:r>
            <a:r>
              <a:rPr lang="sk-SK" dirty="0"/>
              <a:t>je KLIMENT</a:t>
            </a:r>
          </a:p>
          <a:p>
            <a:pPr marL="0" indent="0">
              <a:buNone/>
            </a:pPr>
            <a:r>
              <a:rPr lang="sk-SK" b="1" dirty="0"/>
              <a:t> </a:t>
            </a:r>
            <a:endParaRPr lang="sk-SK" dirty="0"/>
          </a:p>
          <a:p>
            <a:pPr marL="0" indent="0">
              <a:buNone/>
            </a:pPr>
            <a:r>
              <a:rPr lang="sk-SK" b="1" dirty="0" smtClean="0"/>
              <a:t>Život svätého </a:t>
            </a:r>
            <a:r>
              <a:rPr lang="sk-SK" b="1" dirty="0"/>
              <a:t>Metoda</a:t>
            </a:r>
            <a:r>
              <a:rPr lang="sk-SK" dirty="0"/>
              <a:t> </a:t>
            </a:r>
          </a:p>
          <a:p>
            <a:r>
              <a:rPr lang="sk-SK" dirty="0" smtClean="0"/>
              <a:t>je </a:t>
            </a:r>
            <a:r>
              <a:rPr lang="sk-SK" dirty="0"/>
              <a:t>vecný a zaoberá sa podrobnejšie pôsobením Metoda na Veľkej Morave od jeho nástupu po smrť a následným vymenovaním jeho nástupcu Gorazda</a:t>
            </a:r>
          </a:p>
          <a:p>
            <a:r>
              <a:rPr lang="sk-SK" dirty="0"/>
              <a:t>„Tento je vašej zeme slobodný muž, učený dobre v latinských knihách pravoverný.“ </a:t>
            </a:r>
          </a:p>
          <a:p>
            <a:r>
              <a:rPr lang="sk-SK" dirty="0" smtClean="0"/>
              <a:t>autorom </a:t>
            </a:r>
            <a:r>
              <a:rPr lang="sk-SK" dirty="0"/>
              <a:t>je GORAZD - Klimentov žiak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Ďalšie diela: </a:t>
            </a:r>
            <a:r>
              <a:rPr lang="sk-SK" b="1" dirty="0"/>
              <a:t>Pochvala Cyrilovi filozofovi, Pochvalné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22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1955801"/>
            <a:ext cx="8825657" cy="1701799"/>
          </a:xfrm>
        </p:spPr>
        <p:txBody>
          <a:bodyPr/>
          <a:lstStyle/>
          <a:p>
            <a:r>
              <a:rPr lang="sk-SK" sz="6000" dirty="0" smtClean="0"/>
              <a:t>Ďakujem za pozornosť  </a:t>
            </a:r>
            <a:endParaRPr lang="sk-SK" sz="6000" dirty="0"/>
          </a:p>
        </p:txBody>
      </p:sp>
    </p:spTree>
    <p:extLst>
      <p:ext uri="{BB962C8B-B14F-4D97-AF65-F5344CB8AC3E}">
        <p14:creationId xmlns:p14="http://schemas.microsoft.com/office/powerpoint/2010/main" val="40984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</TotalTime>
  <Words>110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Staroslovienska literatúra</vt:lpstr>
      <vt:lpstr>Staroslovienská literatúra (9.-10. stor.) </vt:lpstr>
      <vt:lpstr> </vt:lpstr>
      <vt:lpstr> </vt:lpstr>
      <vt:lpstr> </vt:lpstr>
      <vt:lpstr>PowerPoint Presentation</vt:lpstr>
      <vt:lpstr>Ďakujem za pozornosť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Staroslovienska literatúra</dc:title>
  <dc:creator>Ing. Mgr. Šediba PhD</dc:creator>
  <cp:lastModifiedBy>Ing. Mgr. Šediba PhD</cp:lastModifiedBy>
  <cp:revision>3</cp:revision>
  <dcterms:created xsi:type="dcterms:W3CDTF">2016-12-07T22:11:25Z</dcterms:created>
  <dcterms:modified xsi:type="dcterms:W3CDTF">2016-12-08T14:41:26Z</dcterms:modified>
</cp:coreProperties>
</file>