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C621F-9C65-4790-B683-7AF0E4AD883F}" type="datetimeFigureOut">
              <a:rPr lang="en-US"/>
              <a:t>12/9/2016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68995-EB6F-431D-A738-6495E36D911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76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68995-EB6F-431D-A738-6495E36D911F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30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68995-EB6F-431D-A738-6495E36D911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79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68995-EB6F-431D-A738-6495E36D911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62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68995-EB6F-431D-A738-6495E36D911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57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68995-EB6F-431D-A738-6495E36D911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17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68995-EB6F-431D-A738-6495E36D911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67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68995-EB6F-431D-A738-6495E36D911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87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68995-EB6F-431D-A738-6495E36D911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89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68995-EB6F-431D-A738-6495E36D911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22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377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7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432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9818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079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320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254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2221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234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473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807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33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316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354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47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3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8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9964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62075" y="-1066800"/>
            <a:ext cx="8825658" cy="3329581"/>
          </a:xfrm>
        </p:spPr>
        <p:txBody>
          <a:bodyPr/>
          <a:lstStyle/>
          <a:p>
            <a:pPr algn="ctr"/>
            <a:r>
              <a:rPr lang="SK-SK" dirty="0"/>
              <a:t>Baroková literatúra 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0175" y="2895600"/>
            <a:ext cx="8825658" cy="861420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SK-SK" sz="4000" dirty="0">
                <a:solidFill>
                  <a:srgbClr val="FFFFFF"/>
                </a:solidFill>
                <a:latin typeface="Century Gothic"/>
              </a:rPr>
              <a:t>MARTIN BORNEMISA v.hB</a:t>
            </a:r>
          </a:p>
        </p:txBody>
      </p:sp>
    </p:spTree>
    <p:extLst>
      <p:ext uri="{BB962C8B-B14F-4D97-AF65-F5344CB8AC3E}">
        <p14:creationId xmlns:p14="http://schemas.microsoft.com/office/powerpoint/2010/main" val="188768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rgbClr val="EBEBEB"/>
                </a:solidFill>
                <a:latin typeface="Century Gothic"/>
              </a:rPr>
              <a:t>    </a:t>
            </a:r>
            <a:r>
              <a:rPr lang="EN-US" dirty="0" err="1">
                <a:solidFill>
                  <a:srgbClr val="EBEBEB"/>
                </a:solidFill>
              </a:rPr>
              <a:t>ĎAKUJEM</a:t>
            </a:r>
            <a:r>
              <a:rPr lang="EN-US" dirty="0">
                <a:solidFill>
                  <a:srgbClr val="EBEBEB"/>
                </a:solidFill>
              </a:rPr>
              <a:t> ZA POZORNOSŤ</a:t>
            </a:r>
            <a:endParaRPr lang="EN-US" dirty="0">
              <a:solidFill>
                <a:srgbClr val="EBEBEB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67838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/>
              <a:t>BAROK</a:t>
            </a:r>
            <a:endParaRPr lang="EN-US" sz="5400" dirty="0">
              <a:solidFill>
                <a:srgbClr val="EBEBEB"/>
              </a:solidFill>
              <a:latin typeface="Century Gothic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300" y="1419225"/>
            <a:ext cx="8946541" cy="419548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endParaRPr lang="SK-SK" b="1" dirty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SK-SK" sz="2400" dirty="0">
                <a:solidFill>
                  <a:srgbClr val="FFFFFF"/>
                </a:solidFill>
                <a:latin typeface="Times New Roman"/>
              </a:rPr>
              <a:t>- historické obdobie a dominantný umelecký smer v európskom umení približne v 16. až 18. storočí </a:t>
            </a:r>
          </a:p>
          <a:p>
            <a:pPr marL="0" indent="0">
              <a:buNone/>
            </a:pPr>
            <a:r>
              <a:rPr lang="SK-SK" sz="2400" dirty="0">
                <a:solidFill>
                  <a:srgbClr val="FFFFFF"/>
                </a:solidFill>
                <a:latin typeface="Times New Roman"/>
              </a:rPr>
              <a:t>- prenikol do všetkých umeleckých prejavov, uplatnil sa najmä v architektúre, v maliarstve a sochárstve, ale tiež v hudbe, v literatúre, v divadle a v móde </a:t>
            </a:r>
          </a:p>
          <a:p>
            <a:pPr marL="0" indent="0">
              <a:buNone/>
            </a:pPr>
            <a:r>
              <a:rPr lang="SK-SK" sz="2400" dirty="0">
                <a:solidFill>
                  <a:srgbClr val="FFFFFF"/>
                </a:solidFill>
                <a:latin typeface="Times New Roman"/>
              </a:rPr>
              <a:t>- šíril sa z Talianska a Španielska do celej Európy – počas 17. storočia </a:t>
            </a:r>
          </a:p>
          <a:p>
            <a:pPr marL="0" indent="0">
              <a:buNone/>
            </a:pPr>
            <a:r>
              <a:rPr lang="SK-SK" sz="2400" dirty="0">
                <a:solidFill>
                  <a:srgbClr val="FFFFFF"/>
                </a:solidFill>
                <a:latin typeface="Times New Roman"/>
              </a:rPr>
              <a:t>-barokovú dobovú a spoločenskú situáciu charakterizovala kríza, chaos a pochmúrna atmosféra</a:t>
            </a:r>
            <a:r>
              <a:rPr lang="EN-US" sz="2400" dirty="0">
                <a:solidFill>
                  <a:srgbClr val="FFFFFF"/>
                </a:solidFill>
                <a:latin typeface="Times New Roman"/>
              </a:rPr>
              <a:t> </a:t>
            </a:r>
            <a:br>
              <a:rPr lang="EN-US" dirty="0"/>
            </a:br>
            <a:r>
              <a:rPr lang="EN-US" sz="2400" dirty="0">
                <a:solidFill>
                  <a:srgbClr val="FFFFFF"/>
                </a:solidFill>
                <a:latin typeface="Times New Roman"/>
              </a:rPr>
              <a:t>-</a:t>
            </a:r>
            <a:r>
              <a:rPr lang="SK-SK" sz="2400" dirty="0">
                <a:solidFill>
                  <a:srgbClr val="FFFFFF"/>
                </a:solidFill>
                <a:latin typeface="Times New Roman"/>
              </a:rPr>
              <a:t> barok je popretím filozofického základu humanizmu a renesancie</a:t>
            </a:r>
            <a:br>
              <a:rPr lang="EN-US" dirty="0"/>
            </a:br>
            <a:r>
              <a:rPr lang="EN-US" sz="2400" dirty="0">
                <a:solidFill>
                  <a:srgbClr val="FFFFFF"/>
                </a:solidFill>
                <a:latin typeface="Times New Roman"/>
              </a:rPr>
              <a:t>- dôvera, že človek porozumie svetu svojím rozumom, je nahradená vierou </a:t>
            </a:r>
            <a:br>
              <a:rPr lang="EN-US" dirty="0"/>
            </a:br>
            <a:r>
              <a:rPr lang="EN-US" sz="2400" dirty="0">
                <a:solidFill>
                  <a:srgbClr val="FFFFFF"/>
                </a:solidFill>
                <a:latin typeface="Times New Roman"/>
              </a:rPr>
              <a:t>- radosť zo života je nahradená strachom zo smrti a pocitom márnosti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301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00100"/>
            <a:ext cx="9404723" cy="140053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4475" y="923925"/>
            <a:ext cx="8946541" cy="419548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SK-SK" sz="3600" b="1" dirty="0">
                <a:solidFill>
                  <a:srgbClr val="FFFFFF"/>
                </a:solidFill>
                <a:latin typeface="Times New Roman"/>
              </a:rPr>
              <a:t>- </a:t>
            </a:r>
            <a:r>
              <a:rPr lang="SK-SK" sz="3600" dirty="0">
                <a:solidFill>
                  <a:srgbClr val="FFFFFF"/>
                </a:solidFill>
                <a:latin typeface="Times New Roman"/>
              </a:rPr>
              <a:t>umelci sa sústreďovali na posmrtný život</a:t>
            </a:r>
            <a:r>
              <a:rPr lang="EN-US" sz="3600" dirty="0">
                <a:solidFill>
                  <a:srgbClr val="FFFFFF"/>
                </a:solidFill>
                <a:latin typeface="Times New Roman"/>
              </a:rPr>
              <a:t> </a:t>
            </a:r>
            <a:br>
              <a:rPr lang="en-US" sz="3600" dirty="0">
                <a:latin typeface="Century Gothic"/>
              </a:rPr>
            </a:br>
            <a:r>
              <a:rPr lang="EN-US" sz="3600" dirty="0">
                <a:solidFill>
                  <a:srgbClr val="FFFFFF"/>
                </a:solidFill>
                <a:latin typeface="Times New Roman"/>
              </a:rPr>
              <a:t>-</a:t>
            </a:r>
            <a:r>
              <a:rPr lang="SK-SK" sz="3600" dirty="0">
                <a:solidFill>
                  <a:srgbClr val="FFFFFF"/>
                </a:solidFill>
                <a:latin typeface="Times New Roman"/>
              </a:rPr>
              <a:t> najpodstatnejšou črtou baroka bol protiklad - antitéza</a:t>
            </a:r>
            <a:endParaRPr lang="EN-US" sz="3600" dirty="0">
              <a:solidFill>
                <a:srgbClr val="FFFFFF"/>
              </a:solidFill>
              <a:latin typeface="Times New Roman"/>
            </a:endParaRPr>
          </a:p>
          <a:p>
            <a:pPr marL="0" indent="0">
              <a:buNone/>
            </a:pPr>
            <a:r>
              <a:rPr lang="SK-SK" sz="3600" dirty="0">
                <a:solidFill>
                  <a:srgbClr val="FFFFFF"/>
                </a:solidFill>
                <a:latin typeface="Times New Roman"/>
              </a:rPr>
              <a:t>-autori menej využívajú opis a vyjadrujú sa v symboloch</a:t>
            </a:r>
            <a:r>
              <a:rPr lang="EN-US" sz="3600" dirty="0">
                <a:solidFill>
                  <a:srgbClr val="FFFFFF"/>
                </a:solidFill>
                <a:latin typeface="Times New Roman"/>
              </a:rPr>
              <a:t> </a:t>
            </a:r>
            <a:br>
              <a:rPr lang="EN-US" sz="3600" dirty="0"/>
            </a:br>
            <a:r>
              <a:rPr lang="EN-US" sz="3600" dirty="0">
                <a:solidFill>
                  <a:srgbClr val="FFFFFF"/>
                </a:solidFill>
                <a:latin typeface="Times New Roman"/>
              </a:rPr>
              <a:t>-p</a:t>
            </a:r>
            <a:r>
              <a:rPr lang="SK-SK" sz="3600" dirty="0" err="1">
                <a:solidFill>
                  <a:srgbClr val="FFFFFF"/>
                </a:solidFill>
                <a:latin typeface="Times New Roman"/>
              </a:rPr>
              <a:t>ocit</a:t>
            </a:r>
            <a:r>
              <a:rPr lang="SK-SK" sz="3600" dirty="0">
                <a:solidFill>
                  <a:srgbClr val="FFFFFF"/>
                </a:solidFill>
                <a:latin typeface="Times New Roman"/>
              </a:rPr>
              <a:t> bezmocnosti voči spoločenskému poriadku sa autori snažili vysloviť zveličovaním - </a:t>
            </a:r>
            <a:r>
              <a:rPr lang="SK-SK" sz="3600" dirty="0" err="1">
                <a:solidFill>
                  <a:srgbClr val="FFFFFF"/>
                </a:solidFill>
                <a:latin typeface="Times New Roman"/>
              </a:rPr>
              <a:t>hyperbolizáciou</a:t>
            </a:r>
            <a:endParaRPr lang="SK-SK" sz="3600" dirty="0">
              <a:solidFill>
                <a:srgbClr val="FFFFFF"/>
              </a:solidFill>
              <a:latin typeface="Times New Roman"/>
            </a:endParaRPr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5703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/>
              <a:t>ZNAKY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K-SK" sz="4000" dirty="0">
                <a:solidFill>
                  <a:srgbClr val="FFFFFF"/>
                </a:solidFill>
                <a:latin typeface="Times New Roman"/>
              </a:rPr>
              <a:t>- opätovný príklon k náboženskej teológii</a:t>
            </a:r>
            <a:r>
              <a:rPr lang="EN-US" sz="4000" dirty="0">
                <a:solidFill>
                  <a:srgbClr val="FFFFFF"/>
                </a:solidFill>
                <a:latin typeface="Times New Roman"/>
              </a:rPr>
              <a:t> </a:t>
            </a:r>
            <a:br>
              <a:rPr lang="en-US" dirty="0">
                <a:latin typeface="Times New Roman"/>
              </a:rPr>
            </a:br>
            <a:r>
              <a:rPr lang="EN-US" sz="4000" dirty="0">
                <a:solidFill>
                  <a:srgbClr val="FFFFFF"/>
                </a:solidFill>
                <a:latin typeface="Times New Roman"/>
              </a:rPr>
              <a:t>- rozpoltenosť barokového človeka, dvojitý život </a:t>
            </a:r>
            <a:br>
              <a:rPr lang="en-US" dirty="0">
                <a:latin typeface="Times New Roman"/>
              </a:rPr>
            </a:br>
            <a:r>
              <a:rPr lang="EN-US" sz="4000" dirty="0">
                <a:solidFill>
                  <a:srgbClr val="FFFFFF"/>
                </a:solidFill>
                <a:latin typeface="Times New Roman"/>
              </a:rPr>
              <a:t>- protikladnosť v obsahu </a:t>
            </a:r>
            <a:r>
              <a:rPr lang="EN-US" sz="4000" dirty="0" err="1">
                <a:solidFill>
                  <a:srgbClr val="FFFFFF"/>
                </a:solidFill>
                <a:latin typeface="Times New Roman"/>
              </a:rPr>
              <a:t>i</a:t>
            </a:r>
            <a:r>
              <a:rPr lang="EN-US" sz="4000" dirty="0">
                <a:solidFill>
                  <a:srgbClr val="FFFFFF"/>
                </a:solidFill>
                <a:latin typeface="Times New Roman"/>
              </a:rPr>
              <a:t> vo výrazových prostriedkoch </a:t>
            </a:r>
            <a:br>
              <a:rPr lang="en-US" dirty="0">
                <a:latin typeface="Times New Roman"/>
              </a:rPr>
            </a:br>
            <a:r>
              <a:rPr lang="EN-US" sz="4000" dirty="0">
                <a:solidFill>
                  <a:srgbClr val="FFFFFF"/>
                </a:solidFill>
                <a:latin typeface="Times New Roman"/>
              </a:rPr>
              <a:t>- snaha pôsobiť na city a zmysly človeka </a:t>
            </a:r>
            <a:br>
              <a:rPr lang="en-US" dirty="0">
                <a:latin typeface="Times New Roman"/>
              </a:rPr>
            </a:br>
            <a:endParaRPr lang="en-US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8856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800" dirty="0">
                <a:solidFill>
                  <a:srgbClr val="FFFFFF"/>
                </a:solidFill>
                <a:latin typeface="Tahoma"/>
              </a:rPr>
              <a:t>Barok sa postupne rozštiepil na:</a:t>
            </a:r>
            <a:r>
              <a:rPr lang="EN-US" sz="4800" dirty="0">
                <a:solidFill>
                  <a:srgbClr val="FFFFFF"/>
                </a:solidFill>
                <a:latin typeface="Tahoma"/>
              </a:rPr>
              <a:t> </a:t>
            </a:r>
            <a:br>
              <a:rPr lang="en-US" dirty="0">
                <a:solidFill>
                  <a:schemeClr val="tx1"/>
                </a:solidFill>
                <a:latin typeface="Tahoma"/>
              </a:rPr>
            </a:br>
            <a:r>
              <a:rPr lang="EN-US" sz="4800" dirty="0">
                <a:solidFill>
                  <a:srgbClr val="FFFFFF"/>
                </a:solidFill>
                <a:latin typeface="Tahoma"/>
              </a:rPr>
              <a:t>a) náboženský barok - katolícky a protestantský </a:t>
            </a:r>
            <a:br>
              <a:rPr lang="en-US" dirty="0">
                <a:solidFill>
                  <a:schemeClr val="tx1"/>
                </a:solidFill>
                <a:latin typeface="Tahoma"/>
              </a:rPr>
            </a:br>
            <a:br>
              <a:rPr lang="en-US" dirty="0">
                <a:solidFill>
                  <a:schemeClr val="tx1"/>
                </a:solidFill>
                <a:latin typeface="Tahoma"/>
              </a:rPr>
            </a:br>
            <a:r>
              <a:rPr lang="EN-US" sz="4800" dirty="0">
                <a:solidFill>
                  <a:srgbClr val="FFFFFF"/>
                </a:solidFill>
                <a:latin typeface="Tahoma"/>
              </a:rPr>
              <a:t>b) svetský barok - šľachtický, meštiansky, ľudový</a:t>
            </a:r>
            <a:r>
              <a:rPr lang="EN-US" dirty="0">
                <a:solidFill>
                  <a:srgbClr val="000000"/>
                </a:solidFill>
                <a:latin typeface="Tahoma"/>
              </a:rPr>
              <a:t> </a:t>
            </a:r>
            <a:br>
              <a:rPr lang="en-US" dirty="0">
                <a:solidFill>
                  <a:schemeClr val="tx1"/>
                </a:solidFill>
                <a:latin typeface="Tahoma"/>
              </a:rPr>
            </a:br>
            <a:endParaRPr lang="en-US" dirty="0">
              <a:solidFill>
                <a:schemeClr val="tx1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76445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400" b="1" dirty="0">
                <a:solidFill>
                  <a:srgbClr val="FFFFFF"/>
                </a:solidFill>
                <a:latin typeface="Times New Roman"/>
              </a:rPr>
              <a:t>              BAROKOVÁ DRÁMA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 </a:t>
            </a:r>
            <a:br>
              <a:rPr lang="en-US" dirty="0">
                <a:solidFill>
                  <a:schemeClr val="tx1"/>
                </a:solidFill>
                <a:latin typeface="Times New Roman"/>
              </a:rPr>
            </a:br>
            <a:r>
              <a:rPr lang="EN-US" dirty="0">
                <a:solidFill>
                  <a:srgbClr val="000000"/>
                </a:solidFill>
                <a:latin typeface="Times New Roman"/>
              </a:rPr>
              <a:t> </a:t>
            </a:r>
            <a:br>
              <a:rPr lang="en-US" dirty="0">
                <a:solidFill>
                  <a:schemeClr val="tx1"/>
                </a:solidFill>
                <a:latin typeface="Times New Roman"/>
              </a:rPr>
            </a:br>
            <a:r>
              <a:rPr lang="EN-US" dirty="0">
                <a:solidFill>
                  <a:srgbClr val="FFFFFF"/>
                </a:solidFill>
                <a:latin typeface="Times New Roman"/>
              </a:rPr>
              <a:t>-</a:t>
            </a:r>
            <a:r>
              <a:rPr lang="SK-SK" dirty="0">
                <a:solidFill>
                  <a:srgbClr val="FFFFFF"/>
                </a:solidFill>
                <a:latin typeface="Times New Roman"/>
              </a:rPr>
              <a:t> divadlo v období baroka symbolizovalo život - "život je divadlo".</a:t>
            </a:r>
            <a:r>
              <a:rPr lang="EN-US" dirty="0">
                <a:solidFill>
                  <a:srgbClr val="FFFFFF"/>
                </a:solidFill>
                <a:latin typeface="Times New Roman"/>
              </a:rPr>
              <a:t> </a:t>
            </a:r>
            <a:br>
              <a:rPr lang="en-US" dirty="0">
                <a:solidFill>
                  <a:schemeClr val="tx1"/>
                </a:solidFill>
                <a:latin typeface="Times New Roman"/>
              </a:rPr>
            </a:br>
            <a:r>
              <a:rPr lang="EN-US" dirty="0">
                <a:solidFill>
                  <a:srgbClr val="FFFFFF"/>
                </a:solidFill>
                <a:latin typeface="Times New Roman"/>
              </a:rPr>
              <a:t>-</a:t>
            </a:r>
            <a:r>
              <a:rPr lang="SK-SK" dirty="0">
                <a:solidFill>
                  <a:srgbClr val="FFFFFF"/>
                </a:solidFill>
                <a:latin typeface="Times New Roman"/>
              </a:rPr>
              <a:t> drámu reprezentovali školské hry.</a:t>
            </a:r>
            <a:r>
              <a:rPr lang="EN-US" dirty="0">
                <a:solidFill>
                  <a:srgbClr val="FFFFFF"/>
                </a:solidFill>
                <a:latin typeface="Times New Roman"/>
              </a:rPr>
              <a:t> </a:t>
            </a:r>
            <a:br>
              <a:rPr lang="en-US" dirty="0">
                <a:solidFill>
                  <a:schemeClr val="tx1"/>
                </a:solidFill>
                <a:latin typeface="Times New Roman"/>
              </a:rPr>
            </a:br>
            <a:r>
              <a:rPr lang="EN-US" dirty="0">
                <a:solidFill>
                  <a:srgbClr val="FFFFFF"/>
                </a:solidFill>
                <a:latin typeface="Times New Roman"/>
              </a:rPr>
              <a:t>- </a:t>
            </a:r>
            <a:r>
              <a:rPr lang="SK-SK" dirty="0">
                <a:solidFill>
                  <a:srgbClr val="FFFFFF"/>
                </a:solidFill>
                <a:latin typeface="Times New Roman"/>
              </a:rPr>
              <a:t>herecký prejav bol statický.</a:t>
            </a:r>
            <a:r>
              <a:rPr lang="EN-US" dirty="0">
                <a:solidFill>
                  <a:srgbClr val="FFFFFF"/>
                </a:solidFill>
                <a:latin typeface="Times New Roman"/>
              </a:rPr>
              <a:t> </a:t>
            </a:r>
            <a:br>
              <a:rPr lang="en-US" dirty="0">
                <a:solidFill>
                  <a:schemeClr val="tx1"/>
                </a:solidFill>
                <a:latin typeface="Times New Roman"/>
              </a:rPr>
            </a:br>
            <a:r>
              <a:rPr lang="EN-US" dirty="0">
                <a:solidFill>
                  <a:srgbClr val="FFFFFF"/>
                </a:solidFill>
                <a:latin typeface="Times New Roman"/>
              </a:rPr>
              <a:t>- </a:t>
            </a:r>
            <a:r>
              <a:rPr lang="SK-SK" dirty="0">
                <a:solidFill>
                  <a:srgbClr val="FFFFFF"/>
                </a:solidFill>
                <a:latin typeface="Times New Roman"/>
              </a:rPr>
              <a:t>prevládala v ňom rétorika a deklamácia.</a:t>
            </a:r>
            <a:r>
              <a:rPr lang="EN-US" dirty="0">
                <a:solidFill>
                  <a:srgbClr val="FFFFFF"/>
                </a:solidFill>
                <a:latin typeface="Times New Roman"/>
              </a:rPr>
              <a:t> </a:t>
            </a:r>
            <a:br>
              <a:rPr lang="en-US" dirty="0">
                <a:solidFill>
                  <a:schemeClr val="tx1"/>
                </a:solidFill>
                <a:latin typeface="Times New Roman"/>
              </a:rPr>
            </a:br>
            <a:r>
              <a:rPr lang="EN-US" dirty="0">
                <a:solidFill>
                  <a:srgbClr val="FFFFFF"/>
                </a:solidFill>
                <a:latin typeface="Times New Roman"/>
              </a:rPr>
              <a:t>- </a:t>
            </a:r>
            <a:r>
              <a:rPr lang="SK-SK" dirty="0">
                <a:solidFill>
                  <a:srgbClr val="FFFFFF"/>
                </a:solidFill>
                <a:latin typeface="Times New Roman"/>
              </a:rPr>
              <a:t>autori boli zväčša neznámi</a:t>
            </a:r>
            <a:r>
              <a:rPr lang="EN-US" dirty="0">
                <a:solidFill>
                  <a:srgbClr val="FFFFFF"/>
                </a:solidFill>
                <a:latin typeface="Times New Roman"/>
              </a:rPr>
              <a:t> </a:t>
            </a:r>
            <a:br>
              <a:rPr lang="en-US" dirty="0">
                <a:solidFill>
                  <a:schemeClr val="tx1"/>
                </a:solidFill>
                <a:latin typeface="Times New Roman"/>
              </a:rPr>
            </a:br>
            <a:r>
              <a:rPr lang="EN-US" dirty="0">
                <a:solidFill>
                  <a:srgbClr val="FFFFFF"/>
                </a:solidFill>
                <a:latin typeface="Times New Roman"/>
              </a:rPr>
              <a:t>- v divadle sa odohrával fiktívny príbeh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 </a:t>
            </a:r>
            <a:br>
              <a:rPr lang="en-US" dirty="0">
                <a:solidFill>
                  <a:schemeClr val="tx1"/>
                </a:solidFill>
                <a:latin typeface="Times New Roman"/>
              </a:rPr>
            </a:br>
            <a:endParaRPr lang="en-US" dirty="0">
              <a:solidFill>
                <a:schemeClr val="tx1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9243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>
                <a:latin typeface="Times New Roman"/>
              </a:rPr>
              <a:t>PREDSTAVITELIA SVETOVÉHO BAROKU</a:t>
            </a:r>
            <a:endParaRPr lang="EN-US" sz="3600" dirty="0">
              <a:solidFill>
                <a:srgbClr val="EBEBEB"/>
              </a:solidFill>
              <a:latin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0645" y="1747278"/>
            <a:ext cx="10288680" cy="3315651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latin typeface="Times New Roman"/>
                <a:cs typeface="Times New Roman"/>
              </a:rPr>
              <a:t>Torquato TASSO </a:t>
            </a:r>
            <a:br>
              <a:rPr lang="en-US" sz="1200" dirty="0">
                <a:latin typeface="Times New Roman"/>
                <a:cs typeface="Times New Roman"/>
              </a:rPr>
            </a:br>
            <a:r>
              <a:rPr lang="EN-US" sz="3600" dirty="0">
                <a:latin typeface="Times New Roman"/>
                <a:cs typeface="Times New Roman"/>
              </a:rPr>
              <a:t>Hans </a:t>
            </a:r>
            <a:r>
              <a:rPr lang="EN-US" sz="3600" dirty="0" err="1">
                <a:latin typeface="Times New Roman"/>
                <a:cs typeface="Times New Roman"/>
              </a:rPr>
              <a:t>Jacob</a:t>
            </a:r>
            <a:r>
              <a:rPr lang="EN-US" sz="3600" dirty="0">
                <a:latin typeface="Times New Roman"/>
                <a:cs typeface="Times New Roman"/>
              </a:rPr>
              <a:t> Christoffel von </a:t>
            </a:r>
            <a:r>
              <a:rPr lang="EN-US" sz="3600" dirty="0" err="1">
                <a:latin typeface="Times New Roman"/>
                <a:cs typeface="Times New Roman"/>
              </a:rPr>
              <a:t>GRIMMELHAUSEN</a:t>
            </a:r>
            <a:r>
              <a:rPr lang="EN-US" sz="3600" dirty="0">
                <a:latin typeface="Times New Roman"/>
                <a:cs typeface="Times New Roman"/>
              </a:rPr>
              <a:t> </a:t>
            </a:r>
            <a:br>
              <a:rPr lang="en-US" sz="1200" dirty="0">
                <a:latin typeface="Times New Roman"/>
                <a:cs typeface="Times New Roman"/>
              </a:rPr>
            </a:br>
            <a:r>
              <a:rPr lang="EN-US" sz="3600" dirty="0">
                <a:latin typeface="Times New Roman"/>
                <a:cs typeface="Times New Roman"/>
              </a:rPr>
              <a:t>John MILTON </a:t>
            </a:r>
            <a:br>
              <a:rPr lang="en-US" sz="1200" dirty="0">
                <a:latin typeface="Times New Roman"/>
                <a:cs typeface="Times New Roman"/>
              </a:rPr>
            </a:br>
            <a:r>
              <a:rPr lang="EN-US" sz="3600" dirty="0" err="1">
                <a:solidFill>
                  <a:srgbClr val="FFFFFF"/>
                </a:solidFill>
                <a:latin typeface="Times New Roman"/>
                <a:cs typeface="Times New Roman"/>
              </a:rPr>
              <a:t>Ján</a:t>
            </a:r>
            <a:r>
              <a:rPr lang="EN-US" sz="3600" dirty="0">
                <a:latin typeface="Times New Roman"/>
                <a:cs typeface="Times New Roman"/>
              </a:rPr>
              <a:t> Amos </a:t>
            </a:r>
            <a:r>
              <a:rPr lang="EN-US" sz="3600" dirty="0" err="1">
                <a:latin typeface="Times New Roman"/>
                <a:cs typeface="Times New Roman"/>
              </a:rPr>
              <a:t>KOMENSKÝ</a:t>
            </a:r>
            <a:r>
              <a:rPr lang="EN-US" sz="3600" dirty="0">
                <a:latin typeface="Times New Roman"/>
                <a:cs typeface="Times New Roman"/>
              </a:rPr>
              <a:t>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71954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650" y="190500"/>
            <a:ext cx="9404723" cy="1400530"/>
          </a:xfrm>
        </p:spPr>
        <p:txBody>
          <a:bodyPr/>
          <a:lstStyle/>
          <a:p>
            <a:br>
              <a:rPr lang="SK-SK" sz="3200" dirty="0">
                <a:solidFill>
                  <a:schemeClr val="tx1"/>
                </a:solidFill>
                <a:latin typeface="Times New Roman"/>
              </a:rPr>
            </a:br>
            <a:r>
              <a:rPr lang="SK-SK" sz="3600" b="1" dirty="0">
                <a:solidFill>
                  <a:srgbClr val="FFFFFF"/>
                </a:solidFill>
                <a:latin typeface="Times New Roman"/>
              </a:rPr>
              <a:t>SLOVENSKÁ BAROKOVÁ LITERATÚRA</a:t>
            </a:r>
            <a:r>
              <a:rPr lang="SK-SK" sz="3600" dirty="0">
                <a:solidFill>
                  <a:srgbClr val="000000"/>
                </a:solidFill>
                <a:latin typeface="Times New Roman"/>
              </a:rPr>
              <a:t> </a:t>
            </a:r>
            <a:br>
              <a:rPr lang="SK-SK" sz="3200" dirty="0">
                <a:solidFill>
                  <a:schemeClr val="tx1"/>
                </a:solidFill>
                <a:latin typeface="Times New Roman"/>
              </a:rPr>
            </a:br>
            <a:br>
              <a:rPr lang="SK-SK" sz="3200" dirty="0">
                <a:solidFill>
                  <a:schemeClr val="tx1"/>
                </a:solidFill>
                <a:latin typeface="Times New Roman"/>
              </a:rPr>
            </a:br>
            <a:r>
              <a:rPr lang="SK-SK" sz="3200" dirty="0">
                <a:latin typeface="Times New Roman"/>
              </a:rPr>
              <a:t>- vyznačovala sa upevnením feudalizmu a prehĺbením hospodárskeho a spoločenského úpadku</a:t>
            </a:r>
            <a:r>
              <a:rPr lang="SK-SK" sz="3200" dirty="0">
                <a:latin typeface="Times New Roman"/>
                <a:ea typeface="Times New Roman"/>
                <a:cs typeface="Times New Roman"/>
              </a:rPr>
              <a:t> </a:t>
            </a:r>
            <a:br>
              <a:rPr lang="sk-SK" sz="1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SK-SK" sz="3200" dirty="0">
                <a:latin typeface="Times New Roman"/>
              </a:rPr>
              <a:t>- strata dôvery v ľudské sily v dôsledku krutých vojnových pomerov</a:t>
            </a:r>
            <a:r>
              <a:rPr lang="SK-SK" sz="3200" dirty="0">
                <a:latin typeface="Times New Roman"/>
                <a:ea typeface="Times New Roman"/>
                <a:cs typeface="Times New Roman"/>
              </a:rPr>
              <a:t> </a:t>
            </a:r>
            <a:br>
              <a:rPr lang="sk-SK" sz="1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SK-SK" sz="3200" dirty="0">
                <a:latin typeface="Times New Roman"/>
              </a:rPr>
              <a:t>- protest obyčajných ľudí proti útlaku (Juraj Jánošík)</a:t>
            </a:r>
            <a:r>
              <a:rPr lang="SK-SK" sz="3200" dirty="0">
                <a:latin typeface="Times New Roman"/>
                <a:ea typeface="Times New Roman"/>
                <a:cs typeface="Times New Roman"/>
              </a:rPr>
              <a:t> </a:t>
            </a:r>
            <a:br>
              <a:rPr lang="sk-SK" sz="1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SK-SK" sz="3200" dirty="0">
                <a:latin typeface="Times New Roman"/>
              </a:rPr>
              <a:t>- najpodstatnejším hnutím bola reformácia a protireformácia</a:t>
            </a:r>
            <a:r>
              <a:rPr lang="SK-SK" sz="3200" dirty="0">
                <a:latin typeface="Times New Roman"/>
                <a:ea typeface="Times New Roman"/>
                <a:cs typeface="Times New Roman"/>
              </a:rPr>
              <a:t> 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10310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>
                <a:solidFill>
                  <a:srgbClr val="EBEBEB"/>
                </a:solidFill>
                <a:latin typeface="Times New Roman"/>
              </a:rPr>
              <a:t>PREDSTAVITELIA SLOVENSKÉHO BAROKU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4900" y="2066925"/>
            <a:ext cx="9785069" cy="3662541"/>
          </a:xfrm>
          <a:prstGeom prst="rect">
            <a:avLst/>
          </a:prstGeom>
        </p:spPr>
        <p:txBody>
          <a:bodyPr rtlCol="0">
            <a:spAutoFit/>
          </a:bodyPr>
          <a:lstStyle/>
          <a:p>
            <a:br>
              <a:rPr lang="en-US" sz="1200" dirty="0">
                <a:latin typeface="Times New Roman"/>
                <a:cs typeface="Times New Roman"/>
              </a:rPr>
            </a:br>
            <a:r>
              <a:rPr lang="EN-US" sz="4400" dirty="0">
                <a:latin typeface="Times New Roman"/>
                <a:cs typeface="Times New Roman"/>
              </a:rPr>
              <a:t>Peter BENICKÝ </a:t>
            </a:r>
            <a:br>
              <a:rPr lang="en-US" sz="1200" dirty="0">
                <a:latin typeface="Times New Roman"/>
                <a:cs typeface="Times New Roman"/>
              </a:rPr>
            </a:br>
            <a:r>
              <a:rPr lang="EN-US" sz="4400" dirty="0">
                <a:latin typeface="Times New Roman"/>
                <a:cs typeface="Times New Roman"/>
              </a:rPr>
              <a:t>Hugolín GAVLOVIČ </a:t>
            </a:r>
            <a:br>
              <a:rPr lang="en-US" sz="1200" dirty="0">
                <a:latin typeface="Times New Roman"/>
                <a:cs typeface="Times New Roman"/>
              </a:rPr>
            </a:br>
            <a:r>
              <a:rPr lang="EN-US" sz="4400" dirty="0">
                <a:latin typeface="Times New Roman"/>
                <a:cs typeface="Times New Roman"/>
              </a:rPr>
              <a:t>Móric August BEŇOVSKÝ </a:t>
            </a:r>
            <a:br>
              <a:rPr lang="en-US" sz="1200" dirty="0">
                <a:latin typeface="Times New Roman"/>
                <a:cs typeface="Times New Roman"/>
              </a:rPr>
            </a:br>
            <a:r>
              <a:rPr lang="EN-US" sz="4400" dirty="0">
                <a:latin typeface="Times New Roman"/>
                <a:cs typeface="Times New Roman"/>
              </a:rPr>
              <a:t>Matej BEL </a:t>
            </a:r>
            <a:br>
              <a:rPr lang="en-US" sz="1200" dirty="0">
                <a:latin typeface="Times New Roman"/>
                <a:cs typeface="Times New Roman"/>
              </a:rPr>
            </a:br>
            <a:r>
              <a:rPr lang="EN-US" sz="4400" dirty="0">
                <a:latin typeface="Times New Roman"/>
                <a:cs typeface="Times New Roman"/>
              </a:rPr>
              <a:t>Adam </a:t>
            </a:r>
            <a:r>
              <a:rPr lang="EN-US" sz="4400" dirty="0" err="1">
                <a:latin typeface="Times New Roman"/>
                <a:cs typeface="Times New Roman"/>
              </a:rPr>
              <a:t>František</a:t>
            </a:r>
            <a:r>
              <a:rPr lang="EN-US" sz="4400" dirty="0">
                <a:latin typeface="Times New Roman"/>
                <a:cs typeface="Times New Roman"/>
              </a:rPr>
              <a:t> </a:t>
            </a:r>
            <a:r>
              <a:rPr lang="EN-US" sz="4400" dirty="0" err="1">
                <a:latin typeface="Times New Roman"/>
                <a:cs typeface="Times New Roman"/>
              </a:rPr>
              <a:t>KOLLÁR</a:t>
            </a:r>
            <a:r>
              <a:rPr lang="EN-US" sz="4400" dirty="0">
                <a:latin typeface="Times New Roman"/>
                <a:cs typeface="Times New Roman"/>
              </a:rPr>
              <a:t> </a:t>
            </a:r>
            <a:endParaRPr lang="EN-US" sz="440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95894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ón">
  <a:themeElements>
    <a:clrScheme name="Ió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ó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ó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0</Words>
  <Application>Microsoft Office PowerPoint</Application>
  <PresentationFormat>Widescreen</PresentationFormat>
  <Paragraphs>0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Ión</vt:lpstr>
      <vt:lpstr>Baroková literatúra </vt:lpstr>
      <vt:lpstr>BAROK</vt:lpstr>
      <vt:lpstr>PowerPoint Presentation</vt:lpstr>
      <vt:lpstr>ZNAKY</vt:lpstr>
      <vt:lpstr>Barok sa postupne rozštiepil na:  a) náboženský barok - katolícky a protestantský   b) svetský barok - šľachtický, meštiansky, ľudový  </vt:lpstr>
      <vt:lpstr>              BAROKOVÁ DRÁMA    - divadlo v období baroka symbolizovalo život - "život je divadlo".  - drámu reprezentovali školské hry.  - herecký prejav bol statický.  - prevládala v ňom rétorika a deklamácia.  - autori boli zväčša neznámi  - v divadle sa odohrával fiktívny príbeh  </vt:lpstr>
      <vt:lpstr>PREDSTAVITELIA SVETOVÉHO BAROKU</vt:lpstr>
      <vt:lpstr> SLOVENSKÁ BAROKOVÁ LITERATÚRA   - vyznačovala sa upevnením feudalizmu a prehĺbením hospodárskeho a spoločenského úpadku  - strata dôvery v ľudské sily v dôsledku krutých vojnových pomerov  - protest obyčajných ľudí proti útlaku (Juraj Jánošík)  - najpodstatnejším hnutím bola reformácia a protireformácia </vt:lpstr>
      <vt:lpstr>PREDSTAVITELIA SLOVENSKÉHO BAROKU</vt:lpstr>
      <vt:lpstr>        ĎAKUJEM ZA POZORNOSŤ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Petr Barborik</dc:creator>
  <cp:lastModifiedBy>Petr Barborik</cp:lastModifiedBy>
  <cp:revision>4</cp:revision>
  <dcterms:created xsi:type="dcterms:W3CDTF">2013-08-01T12:14:07Z</dcterms:created>
  <dcterms:modified xsi:type="dcterms:W3CDTF">2016-12-09T08:19:22Z</dcterms:modified>
</cp:coreProperties>
</file>