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0F8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55" autoAdjust="0"/>
    <p:restoredTop sz="94713" autoAdjust="0"/>
  </p:normalViewPr>
  <p:slideViewPr>
    <p:cSldViewPr>
      <p:cViewPr varScale="1">
        <p:scale>
          <a:sx n="122" d="100"/>
          <a:sy n="122" d="100"/>
        </p:scale>
        <p:origin x="-13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sk-SK" smtClean="0"/>
              <a:t>Kliknite sem a upravte štýl predlohy nadpisov.</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
        <p:nvSpPr>
          <p:cNvPr id="28" name="Zástupný symbol dátumu 27"/>
          <p:cNvSpPr>
            <a:spLocks noGrp="1"/>
          </p:cNvSpPr>
          <p:nvPr>
            <p:ph type="dt" sz="half" idx="10"/>
          </p:nvPr>
        </p:nvSpPr>
        <p:spPr bwMode="auto">
          <a:xfrm rot="5400000">
            <a:off x="7764621" y="1174097"/>
            <a:ext cx="2286000" cy="381000"/>
          </a:xfrm>
        </p:spPr>
        <p:txBody>
          <a:bodyPr/>
          <a:lstStyle/>
          <a:p>
            <a:fld id="{D3B632C0-0C74-465E-B7CA-DF5A6D52BB5C}" type="datetimeFigureOut">
              <a:rPr lang="sk-SK" smtClean="0"/>
              <a:pPr/>
              <a:t>7. 12. 2016</a:t>
            </a:fld>
            <a:endParaRPr lang="sk-SK"/>
          </a:p>
        </p:txBody>
      </p:sp>
      <p:sp>
        <p:nvSpPr>
          <p:cNvPr id="17" name="Zástupný symbol päty 16"/>
          <p:cNvSpPr>
            <a:spLocks noGrp="1"/>
          </p:cNvSpPr>
          <p:nvPr>
            <p:ph type="ftr" sz="quarter" idx="11"/>
          </p:nvPr>
        </p:nvSpPr>
        <p:spPr bwMode="auto">
          <a:xfrm rot="5400000">
            <a:off x="7077269" y="4181669"/>
            <a:ext cx="3657600" cy="384048"/>
          </a:xfrm>
        </p:spPr>
        <p:txBody>
          <a:bodyPr/>
          <a:lstStyle/>
          <a:p>
            <a:endParaRPr lang="sk-SK"/>
          </a:p>
        </p:txBody>
      </p:sp>
      <p:sp>
        <p:nvSpPr>
          <p:cNvPr id="10" name="Obdĺž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ĺž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ĺž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ovná spojnic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ovná spojnic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ovná spojnic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ĺž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čísla snímky 28"/>
          <p:cNvSpPr>
            <a:spLocks noGrp="1"/>
          </p:cNvSpPr>
          <p:nvPr>
            <p:ph type="sldNum" sz="quarter" idx="12"/>
          </p:nvPr>
        </p:nvSpPr>
        <p:spPr bwMode="auto">
          <a:xfrm>
            <a:off x="1325544" y="4928702"/>
            <a:ext cx="609600" cy="517524"/>
          </a:xfrm>
        </p:spPr>
        <p:txBody>
          <a:bodyPr/>
          <a:lstStyle/>
          <a:p>
            <a:fld id="{3CCDF637-C68F-44E2-AAE9-896CBF71FE10}" type="slidenum">
              <a:rPr lang="sk-SK" smtClean="0"/>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D3B632C0-0C74-465E-B7CA-DF5A6D52BB5C}" type="datetimeFigureOut">
              <a:rPr lang="sk-SK" smtClean="0"/>
              <a:pPr/>
              <a:t>7. 12. 2016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CCDF637-C68F-44E2-AAE9-896CBF71FE10}"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9"/>
            <a:ext cx="1676400" cy="5851525"/>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D3B632C0-0C74-465E-B7CA-DF5A6D52BB5C}" type="datetimeFigureOut">
              <a:rPr lang="sk-SK" smtClean="0"/>
              <a:pPr/>
              <a:t>7. 12. 2016</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3CCDF637-C68F-44E2-AAE9-896CBF71FE10}"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8" name="Zástupný symbol obsahu 7"/>
          <p:cNvSpPr>
            <a:spLocks noGrp="1"/>
          </p:cNvSpPr>
          <p:nvPr>
            <p:ph sz="quarter" idx="1"/>
          </p:nvPr>
        </p:nvSpPr>
        <p:spPr>
          <a:xfrm>
            <a:off x="457200" y="1600200"/>
            <a:ext cx="7467600" cy="4873752"/>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4"/>
          </p:nvPr>
        </p:nvSpPr>
        <p:spPr/>
        <p:txBody>
          <a:bodyPr rtlCol="0"/>
          <a:lstStyle/>
          <a:p>
            <a:fld id="{D3B632C0-0C74-465E-B7CA-DF5A6D52BB5C}" type="datetimeFigureOut">
              <a:rPr lang="sk-SK" smtClean="0"/>
              <a:pPr/>
              <a:t>7. 12. 2016</a:t>
            </a:fld>
            <a:endParaRPr lang="sk-SK"/>
          </a:p>
        </p:txBody>
      </p:sp>
      <p:sp>
        <p:nvSpPr>
          <p:cNvPr id="9" name="Zástupný symbol čísla snímky 8"/>
          <p:cNvSpPr>
            <a:spLocks noGrp="1"/>
          </p:cNvSpPr>
          <p:nvPr>
            <p:ph type="sldNum" sz="quarter" idx="15"/>
          </p:nvPr>
        </p:nvSpPr>
        <p:spPr/>
        <p:txBody>
          <a:bodyPr rtlCol="0"/>
          <a:lstStyle/>
          <a:p>
            <a:fld id="{3CCDF637-C68F-44E2-AAE9-896CBF71FE10}" type="slidenum">
              <a:rPr lang="sk-SK" smtClean="0"/>
              <a:pPr/>
              <a:t>‹#›</a:t>
            </a:fld>
            <a:endParaRPr lang="sk-SK"/>
          </a:p>
        </p:txBody>
      </p:sp>
      <p:sp>
        <p:nvSpPr>
          <p:cNvPr id="10" name="Zástupný symbol päty 9"/>
          <p:cNvSpPr>
            <a:spLocks noGrp="1"/>
          </p:cNvSpPr>
          <p:nvPr>
            <p:ph type="ftr" sz="quarter" idx="16"/>
          </p:nvPr>
        </p:nvSpPr>
        <p:spPr/>
        <p:txBody>
          <a:bodyPr rtlCol="0"/>
          <a:lstStyle/>
          <a:p>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bwMode="auto">
          <a:xfrm rot="5400000">
            <a:off x="7763256" y="1170432"/>
            <a:ext cx="2286000" cy="381000"/>
          </a:xfrm>
        </p:spPr>
        <p:txBody>
          <a:bodyPr/>
          <a:lstStyle/>
          <a:p>
            <a:fld id="{D3B632C0-0C74-465E-B7CA-DF5A6D52BB5C}" type="datetimeFigureOut">
              <a:rPr lang="sk-SK" smtClean="0"/>
              <a:pPr/>
              <a:t>7. 12. 2016</a:t>
            </a:fld>
            <a:endParaRPr lang="sk-SK"/>
          </a:p>
        </p:txBody>
      </p:sp>
      <p:sp>
        <p:nvSpPr>
          <p:cNvPr id="5" name="Zástupný symbol päty 4"/>
          <p:cNvSpPr>
            <a:spLocks noGrp="1"/>
          </p:cNvSpPr>
          <p:nvPr>
            <p:ph type="ftr" sz="quarter" idx="11"/>
          </p:nvPr>
        </p:nvSpPr>
        <p:spPr bwMode="auto">
          <a:xfrm rot="5400000">
            <a:off x="7077456" y="4178808"/>
            <a:ext cx="3657600" cy="384048"/>
          </a:xfrm>
        </p:spPr>
        <p:txBody>
          <a:bodyPr/>
          <a:lstStyle/>
          <a:p>
            <a:endParaRPr lang="sk-SK"/>
          </a:p>
        </p:txBody>
      </p:sp>
      <p:sp>
        <p:nvSpPr>
          <p:cNvPr id="9" name="Obdĺž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ĺž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ĺž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ovná spojnic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ovná spojnic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ĺž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ovná spojnic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čísla snímky 5"/>
          <p:cNvSpPr>
            <a:spLocks noGrp="1"/>
          </p:cNvSpPr>
          <p:nvPr>
            <p:ph type="sldNum" sz="quarter" idx="12"/>
          </p:nvPr>
        </p:nvSpPr>
        <p:spPr bwMode="auto">
          <a:xfrm>
            <a:off x="1340616" y="4928702"/>
            <a:ext cx="609600" cy="517524"/>
          </a:xfrm>
        </p:spPr>
        <p:txBody>
          <a:bodyPr/>
          <a:lstStyle/>
          <a:p>
            <a:fld id="{3CCDF637-C68F-44E2-AAE9-896CBF71FE10}"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5" name="Zástupný symbol dátumu 4"/>
          <p:cNvSpPr>
            <a:spLocks noGrp="1"/>
          </p:cNvSpPr>
          <p:nvPr>
            <p:ph type="dt" sz="half" idx="10"/>
          </p:nvPr>
        </p:nvSpPr>
        <p:spPr/>
        <p:txBody>
          <a:bodyPr/>
          <a:lstStyle/>
          <a:p>
            <a:fld id="{D3B632C0-0C74-465E-B7CA-DF5A6D52BB5C}" type="datetimeFigureOut">
              <a:rPr lang="sk-SK" smtClean="0"/>
              <a:pPr/>
              <a:t>7. 12. 2016</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3CCDF637-C68F-44E2-AAE9-896CBF71FE10}" type="slidenum">
              <a:rPr lang="sk-SK" smtClean="0"/>
              <a:pPr/>
              <a:t>‹#›</a:t>
            </a:fld>
            <a:endParaRPr lang="sk-SK"/>
          </a:p>
        </p:txBody>
      </p:sp>
      <p:sp>
        <p:nvSpPr>
          <p:cNvPr id="9" name="Zástupný symbol obsahu 8"/>
          <p:cNvSpPr>
            <a:spLocks noGrp="1"/>
          </p:cNvSpPr>
          <p:nvPr>
            <p:ph sz="quarter" idx="1"/>
          </p:nvPr>
        </p:nvSpPr>
        <p:spPr>
          <a:xfrm>
            <a:off x="457200" y="1600200"/>
            <a:ext cx="3657600" cy="4572000"/>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1" name="Zástupný symbol obsahu 10"/>
          <p:cNvSpPr>
            <a:spLocks noGrp="1"/>
          </p:cNvSpPr>
          <p:nvPr>
            <p:ph sz="quarter" idx="2"/>
          </p:nvPr>
        </p:nvSpPr>
        <p:spPr>
          <a:xfrm>
            <a:off x="4270248" y="1600200"/>
            <a:ext cx="3657600" cy="4572000"/>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sk-SK" smtClean="0"/>
              <a:t>Kliknite sem a upravte štýl predlohy nadpisov.</a:t>
            </a:r>
            <a:endParaRPr kumimoji="0" lang="en-US"/>
          </a:p>
        </p:txBody>
      </p:sp>
      <p:sp>
        <p:nvSpPr>
          <p:cNvPr id="7" name="Zástupný symbol dátumu 6"/>
          <p:cNvSpPr>
            <a:spLocks noGrp="1"/>
          </p:cNvSpPr>
          <p:nvPr>
            <p:ph type="dt" sz="half" idx="10"/>
          </p:nvPr>
        </p:nvSpPr>
        <p:spPr/>
        <p:txBody>
          <a:bodyPr/>
          <a:lstStyle/>
          <a:p>
            <a:fld id="{D3B632C0-0C74-465E-B7CA-DF5A6D52BB5C}" type="datetimeFigureOut">
              <a:rPr lang="sk-SK" smtClean="0"/>
              <a:pPr/>
              <a:t>7. 12. 2016</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3CCDF637-C68F-44E2-AAE9-896CBF71FE10}" type="slidenum">
              <a:rPr lang="sk-SK" smtClean="0"/>
              <a:pPr/>
              <a:t>‹#›</a:t>
            </a:fld>
            <a:endParaRPr lang="sk-SK"/>
          </a:p>
        </p:txBody>
      </p:sp>
      <p:sp>
        <p:nvSpPr>
          <p:cNvPr id="11" name="Zástupný symbol obsahu 10"/>
          <p:cNvSpPr>
            <a:spLocks noGrp="1"/>
          </p:cNvSpPr>
          <p:nvPr>
            <p:ph sz="quarter" idx="2"/>
          </p:nvPr>
        </p:nvSpPr>
        <p:spPr>
          <a:xfrm>
            <a:off x="457200" y="2362200"/>
            <a:ext cx="3657600" cy="3886200"/>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3" name="Zástupný symbol obsahu 12"/>
          <p:cNvSpPr>
            <a:spLocks noGrp="1"/>
          </p:cNvSpPr>
          <p:nvPr>
            <p:ph sz="quarter" idx="4"/>
          </p:nvPr>
        </p:nvSpPr>
        <p:spPr>
          <a:xfrm>
            <a:off x="4371975" y="2362200"/>
            <a:ext cx="3657600" cy="3886200"/>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2" name="Zástupný symbol tex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smtClean="0"/>
              <a:t>Kliknite sem a upravte štýly predlohy textu.</a:t>
            </a:r>
          </a:p>
        </p:txBody>
      </p:sp>
      <p:sp>
        <p:nvSpPr>
          <p:cNvPr id="14" name="Zástupný symbol tex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smtClean="0"/>
              <a:t>Kliknite sem a upravte štýly predlohy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6" name="Zástupný symbol dátumu 5"/>
          <p:cNvSpPr>
            <a:spLocks noGrp="1"/>
          </p:cNvSpPr>
          <p:nvPr>
            <p:ph type="dt" sz="half" idx="10"/>
          </p:nvPr>
        </p:nvSpPr>
        <p:spPr/>
        <p:txBody>
          <a:bodyPr rtlCol="0"/>
          <a:lstStyle/>
          <a:p>
            <a:fld id="{D3B632C0-0C74-465E-B7CA-DF5A6D52BB5C}" type="datetimeFigureOut">
              <a:rPr lang="sk-SK" smtClean="0"/>
              <a:pPr/>
              <a:t>7. 12. 2016</a:t>
            </a:fld>
            <a:endParaRPr lang="sk-SK"/>
          </a:p>
        </p:txBody>
      </p:sp>
      <p:sp>
        <p:nvSpPr>
          <p:cNvPr id="7" name="Zástupný symbol čísla snímky 6"/>
          <p:cNvSpPr>
            <a:spLocks noGrp="1"/>
          </p:cNvSpPr>
          <p:nvPr>
            <p:ph type="sldNum" sz="quarter" idx="11"/>
          </p:nvPr>
        </p:nvSpPr>
        <p:spPr/>
        <p:txBody>
          <a:bodyPr rtlCol="0"/>
          <a:lstStyle/>
          <a:p>
            <a:fld id="{3CCDF637-C68F-44E2-AAE9-896CBF71FE10}" type="slidenum">
              <a:rPr lang="sk-SK" smtClean="0"/>
              <a:pPr/>
              <a:t>‹#›</a:t>
            </a:fld>
            <a:endParaRPr lang="sk-SK"/>
          </a:p>
        </p:txBody>
      </p:sp>
      <p:sp>
        <p:nvSpPr>
          <p:cNvPr id="8" name="Zástupný symbol päty 7"/>
          <p:cNvSpPr>
            <a:spLocks noGrp="1"/>
          </p:cNvSpPr>
          <p:nvPr>
            <p:ph type="ftr" sz="quarter" idx="12"/>
          </p:nvPr>
        </p:nvSpPr>
        <p:spPr/>
        <p:txBody>
          <a:bodyPr rtlCol="0"/>
          <a:lstStyle/>
          <a:p>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D3B632C0-0C74-465E-B7CA-DF5A6D52BB5C}" type="datetimeFigureOut">
              <a:rPr lang="sk-SK" smtClean="0"/>
              <a:pPr/>
              <a:t>7. 12. 2016</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3CCDF637-C68F-44E2-AAE9-896CBF71FE10}"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bg>
      <p:bgRef idx="1001">
        <a:schemeClr val="bg1"/>
      </p:bgRef>
    </p:bg>
    <p:spTree>
      <p:nvGrpSpPr>
        <p:cNvPr id="1" name=""/>
        <p:cNvGrpSpPr/>
        <p:nvPr/>
      </p:nvGrpSpPr>
      <p:grpSpPr>
        <a:xfrm>
          <a:off x="0" y="0"/>
          <a:ext cx="0" cy="0"/>
          <a:chOff x="0" y="0"/>
          <a:chExt cx="0" cy="0"/>
        </a:xfrm>
      </p:grpSpPr>
      <p:sp>
        <p:nvSpPr>
          <p:cNvPr id="10" name="Rovná spojnic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k-SK" smtClean="0"/>
              <a:t>Kliknite sem a upravte štýly predlohy textu.</a:t>
            </a:r>
          </a:p>
        </p:txBody>
      </p:sp>
      <p:sp>
        <p:nvSpPr>
          <p:cNvPr id="8" name="Rovná spojnic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á spojnic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ovná spojnic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ĺž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obsahu 17"/>
          <p:cNvSpPr>
            <a:spLocks noGrp="1"/>
          </p:cNvSpPr>
          <p:nvPr>
            <p:ph sz="quarter" idx="1"/>
          </p:nvPr>
        </p:nvSpPr>
        <p:spPr>
          <a:xfrm>
            <a:off x="304800" y="274320"/>
            <a:ext cx="5638800" cy="6327648"/>
          </a:xfrm>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1" name="Zástupný symbol dátumu 20"/>
          <p:cNvSpPr>
            <a:spLocks noGrp="1"/>
          </p:cNvSpPr>
          <p:nvPr>
            <p:ph type="dt" sz="half" idx="14"/>
          </p:nvPr>
        </p:nvSpPr>
        <p:spPr/>
        <p:txBody>
          <a:bodyPr rtlCol="0"/>
          <a:lstStyle/>
          <a:p>
            <a:fld id="{D3B632C0-0C74-465E-B7CA-DF5A6D52BB5C}" type="datetimeFigureOut">
              <a:rPr lang="sk-SK" smtClean="0"/>
              <a:pPr/>
              <a:t>7. 12. 2016</a:t>
            </a:fld>
            <a:endParaRPr lang="sk-SK"/>
          </a:p>
        </p:txBody>
      </p:sp>
      <p:sp>
        <p:nvSpPr>
          <p:cNvPr id="22" name="Zástupný symbol čísla snímky 21"/>
          <p:cNvSpPr>
            <a:spLocks noGrp="1"/>
          </p:cNvSpPr>
          <p:nvPr>
            <p:ph type="sldNum" sz="quarter" idx="15"/>
          </p:nvPr>
        </p:nvSpPr>
        <p:spPr/>
        <p:txBody>
          <a:bodyPr rtlCol="0"/>
          <a:lstStyle/>
          <a:p>
            <a:fld id="{3CCDF637-C68F-44E2-AAE9-896CBF71FE10}" type="slidenum">
              <a:rPr lang="sk-SK" smtClean="0"/>
              <a:pPr/>
              <a:t>‹#›</a:t>
            </a:fld>
            <a:endParaRPr lang="sk-SK"/>
          </a:p>
        </p:txBody>
      </p:sp>
      <p:sp>
        <p:nvSpPr>
          <p:cNvPr id="23" name="Zástupný symbol päty 22"/>
          <p:cNvSpPr>
            <a:spLocks noGrp="1"/>
          </p:cNvSpPr>
          <p:nvPr>
            <p:ph type="ftr" sz="quarter" idx="16"/>
          </p:nvPr>
        </p:nvSpPr>
        <p:spPr/>
        <p:txBody>
          <a:bodyPr rtlCol="0"/>
          <a:lstStyle/>
          <a:p>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ovná spojnic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sk-SK" smtClean="0"/>
              <a:t>Kliknite sem a upravte štýl predlohy nadpisov.</a:t>
            </a:r>
            <a:endParaRPr kumimoji="0" lang="en-US"/>
          </a:p>
        </p:txBody>
      </p:sp>
      <p:sp>
        <p:nvSpPr>
          <p:cNvPr id="3" name="Zástupný symbol obrázka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k-SK" smtClean="0"/>
              <a:t>Ak chcete pridať obrázok, kliknite na ikonu</a:t>
            </a:r>
            <a:endParaRPr kumimoji="0" lang="en-US" dirty="0"/>
          </a:p>
        </p:txBody>
      </p:sp>
      <p:sp>
        <p:nvSpPr>
          <p:cNvPr id="4" name="Zástupný symbol tex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10" name="Rovná spojnic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ĺž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ovná spojnic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ovná spojnic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ovná spojnic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dátumu 16"/>
          <p:cNvSpPr>
            <a:spLocks noGrp="1"/>
          </p:cNvSpPr>
          <p:nvPr>
            <p:ph type="dt" sz="half" idx="10"/>
          </p:nvPr>
        </p:nvSpPr>
        <p:spPr/>
        <p:txBody>
          <a:bodyPr rtlCol="0"/>
          <a:lstStyle/>
          <a:p>
            <a:fld id="{D3B632C0-0C74-465E-B7CA-DF5A6D52BB5C}" type="datetimeFigureOut">
              <a:rPr lang="sk-SK" smtClean="0"/>
              <a:pPr/>
              <a:t>7. 12. 2016</a:t>
            </a:fld>
            <a:endParaRPr lang="sk-SK"/>
          </a:p>
        </p:txBody>
      </p:sp>
      <p:sp>
        <p:nvSpPr>
          <p:cNvPr id="18" name="Zástupný symbol čísla snímky 17"/>
          <p:cNvSpPr>
            <a:spLocks noGrp="1"/>
          </p:cNvSpPr>
          <p:nvPr>
            <p:ph type="sldNum" sz="quarter" idx="11"/>
          </p:nvPr>
        </p:nvSpPr>
        <p:spPr/>
        <p:txBody>
          <a:bodyPr rtlCol="0"/>
          <a:lstStyle/>
          <a:p>
            <a:fld id="{3CCDF637-C68F-44E2-AAE9-896CBF71FE10}" type="slidenum">
              <a:rPr lang="sk-SK" smtClean="0"/>
              <a:pPr/>
              <a:t>‹#›</a:t>
            </a:fld>
            <a:endParaRPr lang="sk-SK"/>
          </a:p>
        </p:txBody>
      </p:sp>
      <p:sp>
        <p:nvSpPr>
          <p:cNvPr id="21" name="Zástupný symbol päty 20"/>
          <p:cNvSpPr>
            <a:spLocks noGrp="1"/>
          </p:cNvSpPr>
          <p:nvPr>
            <p:ph type="ftr" sz="quarter" idx="12"/>
          </p:nvPr>
        </p:nvSpPr>
        <p:spPr/>
        <p:txBody>
          <a:bodyPr rtlCol="0"/>
          <a:lstStyle/>
          <a:p>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ovná spojnic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nadpisu 21"/>
          <p:cNvSpPr>
            <a:spLocks noGrp="1"/>
          </p:cNvSpPr>
          <p:nvPr>
            <p:ph type="title"/>
          </p:nvPr>
        </p:nvSpPr>
        <p:spPr>
          <a:xfrm>
            <a:off x="457200" y="274638"/>
            <a:ext cx="7467600" cy="1143000"/>
          </a:xfrm>
          <a:prstGeom prst="rect">
            <a:avLst/>
          </a:prstGeom>
        </p:spPr>
        <p:txBody>
          <a:bodyPr vert="horz" anchor="b">
            <a:normAutofit/>
          </a:bodyPr>
          <a:lstStyle/>
          <a:p>
            <a:r>
              <a:rPr kumimoji="0" lang="sk-SK" smtClean="0"/>
              <a:t>Kliknite sem a upravte štýl predlohy nadpisov.</a:t>
            </a:r>
            <a:endParaRPr kumimoji="0" lang="en-US"/>
          </a:p>
        </p:txBody>
      </p:sp>
      <p:sp>
        <p:nvSpPr>
          <p:cNvPr id="13" name="Zástupný symbol tex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4" name="Zástupný symbol dátum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3B632C0-0C74-465E-B7CA-DF5A6D52BB5C}" type="datetimeFigureOut">
              <a:rPr lang="sk-SK" smtClean="0"/>
              <a:pPr/>
              <a:t>7. 12. 2016</a:t>
            </a:fld>
            <a:endParaRPr lang="sk-SK"/>
          </a:p>
        </p:txBody>
      </p:sp>
      <p:sp>
        <p:nvSpPr>
          <p:cNvPr id="3" name="Zástupný symbol päty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sk-SK"/>
          </a:p>
        </p:txBody>
      </p:sp>
      <p:sp>
        <p:nvSpPr>
          <p:cNvPr id="7" name="Rovná spojnic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ovná spojnic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ĺž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čísla snímky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CCDF637-C68F-44E2-AAE9-896CBF71FE10}"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k.wikipedia.org/wiki/Kult%C3%BArna_z%C3%A1padosloven%C4%8Din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k.wikipedia.org/wiki/1774" TargetMode="External"/><Relationship Id="rId13" Type="http://schemas.openxmlformats.org/officeDocument/2006/relationships/hyperlink" Target="http://sk.wikipedia.org/wiki/Trnava" TargetMode="External"/><Relationship Id="rId18" Type="http://schemas.openxmlformats.org/officeDocument/2006/relationships/hyperlink" Target="http://sk.wikipedia.org/wiki/%C4%8Cekl%C3%ADs" TargetMode="External"/><Relationship Id="rId26" Type="http://schemas.openxmlformats.org/officeDocument/2006/relationships/hyperlink" Target="http://sk.wikipedia.org/wiki/%C5%A0kola" TargetMode="External"/><Relationship Id="rId39" Type="http://schemas.openxmlformats.org/officeDocument/2006/relationships/hyperlink" Target="http://sk.wikipedia.org/wiki/J%C3%A1n_Holl%C3%BD" TargetMode="External"/><Relationship Id="rId3" Type="http://schemas.openxmlformats.org/officeDocument/2006/relationships/hyperlink" Target="http://sk.wikipedia.org/wiki/K%C5%88az" TargetMode="External"/><Relationship Id="rId21" Type="http://schemas.openxmlformats.org/officeDocument/2006/relationships/hyperlink" Target="http://sk.wikipedia.org/wiki/1797" TargetMode="External"/><Relationship Id="rId34" Type="http://schemas.openxmlformats.org/officeDocument/2006/relationships/hyperlink" Target="http://sk.wikipedia.org/wiki/Estetika" TargetMode="External"/><Relationship Id="rId7" Type="http://schemas.openxmlformats.org/officeDocument/2006/relationships/hyperlink" Target="http://sk.wikipedia.org/wiki/Orava_(regi%C3%B3n)" TargetMode="External"/><Relationship Id="rId12" Type="http://schemas.openxmlformats.org/officeDocument/2006/relationships/hyperlink" Target="http://sk.wikipedia.org/wiki/Bratislava" TargetMode="External"/><Relationship Id="rId17" Type="http://schemas.openxmlformats.org/officeDocument/2006/relationships/hyperlink" Target="http://sk.wikipedia.org/wiki/1787" TargetMode="External"/><Relationship Id="rId25" Type="http://schemas.openxmlformats.org/officeDocument/2006/relationships/hyperlink" Target="http://sk.wikipedia.org/wiki/Nov%C3%A9_Z%C3%A1mky" TargetMode="External"/><Relationship Id="rId33" Type="http://schemas.openxmlformats.org/officeDocument/2006/relationships/hyperlink" Target="http://sk.wikipedia.org/wiki/Medic%C3%ADna" TargetMode="External"/><Relationship Id="rId38" Type="http://schemas.openxmlformats.org/officeDocument/2006/relationships/hyperlink" Target="http://sk.wikipedia.org/wiki/Jozef_Ign%C3%A1c_Bajza" TargetMode="External"/><Relationship Id="rId2" Type="http://schemas.openxmlformats.org/officeDocument/2006/relationships/hyperlink" Target="http://sk.wikipedia.org/wiki/Slovensko" TargetMode="External"/><Relationship Id="rId16" Type="http://schemas.openxmlformats.org/officeDocument/2006/relationships/hyperlink" Target="http://sk.wikipedia.org/wiki/Viede%C5%88" TargetMode="External"/><Relationship Id="rId20" Type="http://schemas.openxmlformats.org/officeDocument/2006/relationships/hyperlink" Target="http://sk.wikipedia.org/wiki/1791" TargetMode="External"/><Relationship Id="rId29" Type="http://schemas.openxmlformats.org/officeDocument/2006/relationships/hyperlink" Target="http://sk.wikipedia.org/wiki/N%C3%A1rod" TargetMode="External"/><Relationship Id="rId41"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k.wikipedia.org/wiki/Bernol%C3%A1kov%C4%8Dina" TargetMode="External"/><Relationship Id="rId11" Type="http://schemas.openxmlformats.org/officeDocument/2006/relationships/hyperlink" Target="http://sk.wikipedia.org/wiki/Filozofia" TargetMode="External"/><Relationship Id="rId24" Type="http://schemas.openxmlformats.org/officeDocument/2006/relationships/hyperlink" Target="http://sk.wikipedia.org/wiki/Far%C3%A1r" TargetMode="External"/><Relationship Id="rId32" Type="http://schemas.openxmlformats.org/officeDocument/2006/relationships/hyperlink" Target="http://sk.wikipedia.org/wiki/Ekonomika" TargetMode="External"/><Relationship Id="rId37" Type="http://schemas.openxmlformats.org/officeDocument/2006/relationships/hyperlink" Target="http://sk.wikipedia.org/wiki/Juraj_F%C3%A1ndly" TargetMode="External"/><Relationship Id="rId40" Type="http://schemas.openxmlformats.org/officeDocument/2006/relationships/hyperlink" Target="http://sk.wikipedia.org/wiki/Alexander_Rudnay" TargetMode="External"/><Relationship Id="rId5" Type="http://schemas.openxmlformats.org/officeDocument/2006/relationships/hyperlink" Target="http://sk.wikipedia.org/wiki/Sloven%C4%8Dina" TargetMode="External"/><Relationship Id="rId15" Type="http://schemas.openxmlformats.org/officeDocument/2006/relationships/hyperlink" Target="http://sk.wikipedia.org/wiki/Univerzita" TargetMode="External"/><Relationship Id="rId23" Type="http://schemas.openxmlformats.org/officeDocument/2006/relationships/hyperlink" Target="http://sk.wikipedia.org/wiki/1813" TargetMode="External"/><Relationship Id="rId28" Type="http://schemas.openxmlformats.org/officeDocument/2006/relationships/hyperlink" Target="http://sk.wikipedia.org/wiki/Jozef_II." TargetMode="External"/><Relationship Id="rId36" Type="http://schemas.openxmlformats.org/officeDocument/2006/relationships/hyperlink" Target="http://sk.wikipedia.org/wiki/Politika" TargetMode="External"/><Relationship Id="rId10" Type="http://schemas.openxmlformats.org/officeDocument/2006/relationships/hyperlink" Target="http://sk.wikipedia.org/wiki/Gymn%C3%A1zium_v_Ru%C5%BEomberku" TargetMode="External"/><Relationship Id="rId19" Type="http://schemas.openxmlformats.org/officeDocument/2006/relationships/hyperlink" Target="http://sk.wikipedia.org/wiki/Bernol%C3%A1kovo" TargetMode="External"/><Relationship Id="rId31" Type="http://schemas.openxmlformats.org/officeDocument/2006/relationships/hyperlink" Target="http://sk.wikipedia.org/wiki/Dejiny" TargetMode="External"/><Relationship Id="rId4" Type="http://schemas.openxmlformats.org/officeDocument/2006/relationships/hyperlink" Target="http://sk.wikipedia.org/wiki/Jazykovedec" TargetMode="External"/><Relationship Id="rId9" Type="http://schemas.openxmlformats.org/officeDocument/2006/relationships/hyperlink" Target="http://sk.wikipedia.org/wiki/1778" TargetMode="External"/><Relationship Id="rId14" Type="http://schemas.openxmlformats.org/officeDocument/2006/relationships/hyperlink" Target="http://sk.wikipedia.org/wiki/Teol%C3%B3gia" TargetMode="External"/><Relationship Id="rId22" Type="http://schemas.openxmlformats.org/officeDocument/2006/relationships/hyperlink" Target="http://sk.wikipedia.org/wiki/15._janu%C3%A1r" TargetMode="External"/><Relationship Id="rId27" Type="http://schemas.openxmlformats.org/officeDocument/2006/relationships/hyperlink" Target="http://sk.wikipedia.org/wiki/M%C3%A1ria_Ter%C3%A9zia" TargetMode="External"/><Relationship Id="rId30" Type="http://schemas.openxmlformats.org/officeDocument/2006/relationships/hyperlink" Target="http://sk.wikipedia.org/wiki/Jazyk" TargetMode="External"/><Relationship Id="rId35" Type="http://schemas.openxmlformats.org/officeDocument/2006/relationships/hyperlink" Target="http://sk.wikipedia.org/wiki/Hudba"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k.wikipedia.org/wiki/Anton_Bernol%C3%A1k" TargetMode="External"/><Relationship Id="rId13" Type="http://schemas.openxmlformats.org/officeDocument/2006/relationships/image" Target="../media/image3.jpeg"/><Relationship Id="rId3" Type="http://schemas.openxmlformats.org/officeDocument/2006/relationships/hyperlink" Target="http://sk.wikipedia.org/wiki/Spisovate%C4%BE" TargetMode="External"/><Relationship Id="rId7" Type="http://schemas.openxmlformats.org/officeDocument/2006/relationships/hyperlink" Target="http://sk.wikipedia.org/wiki/Sloven%C4%8Dina" TargetMode="External"/><Relationship Id="rId12" Type="http://schemas.openxmlformats.org/officeDocument/2006/relationships/hyperlink" Target="http://sk.wikipedia.org/wiki/Bar%C3%B3n" TargetMode="External"/><Relationship Id="rId2" Type="http://schemas.openxmlformats.org/officeDocument/2006/relationships/hyperlink" Target="http://sk.wikipedia.org/wiki/Far%C3%A1r" TargetMode="External"/><Relationship Id="rId1" Type="http://schemas.openxmlformats.org/officeDocument/2006/relationships/slideLayout" Target="../slideLayouts/slideLayout2.xml"/><Relationship Id="rId6" Type="http://schemas.openxmlformats.org/officeDocument/2006/relationships/hyperlink" Target="http://sk.wikipedia.org/wiki/Rom%C3%A1n" TargetMode="External"/><Relationship Id="rId11" Type="http://schemas.openxmlformats.org/officeDocument/2006/relationships/hyperlink" Target="http://sk.wikipedia.org/wiki/Biskup" TargetMode="External"/><Relationship Id="rId5" Type="http://schemas.openxmlformats.org/officeDocument/2006/relationships/hyperlink" Target="http://sk.wikipedia.org/wiki/Epigram" TargetMode="External"/><Relationship Id="rId10" Type="http://schemas.openxmlformats.org/officeDocument/2006/relationships/hyperlink" Target="http://sk.wikipedia.org/w/index.php?title=Kanonik&amp;action=edit&amp;redlink=1" TargetMode="External"/><Relationship Id="rId4" Type="http://schemas.openxmlformats.org/officeDocument/2006/relationships/hyperlink" Target="http://sk.wikipedia.org/wiki/Satira" TargetMode="External"/><Relationship Id="rId9" Type="http://schemas.openxmlformats.org/officeDocument/2006/relationships/hyperlink" Target="http://sk.wikipedia.org/wiki/Juraj_F%C3%A1ndl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k.wikipedia.org/wiki/Spisovate%C4%BE" TargetMode="External"/><Relationship Id="rId2" Type="http://schemas.openxmlformats.org/officeDocument/2006/relationships/hyperlink" Target="http://sk.wikipedia.org/wiki/Slovensko" TargetMode="External"/><Relationship Id="rId1" Type="http://schemas.openxmlformats.org/officeDocument/2006/relationships/slideLayout" Target="../slideLayouts/slideLayout2.xml"/><Relationship Id="rId6" Type="http://schemas.openxmlformats.org/officeDocument/2006/relationships/hyperlink" Target="http://sk.wikipedia.org/wiki/V%C4%8Del%C3%A1rstvo" TargetMode="External"/><Relationship Id="rId5" Type="http://schemas.openxmlformats.org/officeDocument/2006/relationships/hyperlink" Target="http://sk.wikipedia.org/wiki/Entomol%C3%B3g" TargetMode="External"/><Relationship Id="rId4" Type="http://schemas.openxmlformats.org/officeDocument/2006/relationships/hyperlink" Target="http://sk.wikipedia.org/wiki/K%C5%88az"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14348" y="71415"/>
            <a:ext cx="8072494" cy="1143007"/>
          </a:xfrm>
        </p:spPr>
        <p:txBody>
          <a:bodyPr>
            <a:normAutofit/>
          </a:bodyPr>
          <a:lstStyle/>
          <a:p>
            <a:r>
              <a:rPr lang="sk-SK" dirty="0" smtClean="0">
                <a:solidFill>
                  <a:schemeClr val="accent5">
                    <a:lumMod val="50000"/>
                  </a:schemeClr>
                </a:solidFill>
              </a:rPr>
              <a:t>Prvá fáza národného obrodenia </a:t>
            </a:r>
            <a:r>
              <a:rPr lang="sk-SK" smtClean="0">
                <a:solidFill>
                  <a:schemeClr val="accent5">
                    <a:lumMod val="50000"/>
                  </a:schemeClr>
                </a:solidFill>
              </a:rPr>
              <a:t>-            osvietenstvo (1720 – 1820 )</a:t>
            </a:r>
            <a:endParaRPr lang="sk-SK" dirty="0">
              <a:solidFill>
                <a:schemeClr val="accent5">
                  <a:lumMod val="50000"/>
                </a:schemeClr>
              </a:solidFill>
            </a:endParaRPr>
          </a:p>
        </p:txBody>
      </p:sp>
      <p:sp>
        <p:nvSpPr>
          <p:cNvPr id="3" name="Podnadpis 2"/>
          <p:cNvSpPr>
            <a:spLocks noGrp="1"/>
          </p:cNvSpPr>
          <p:nvPr>
            <p:ph type="subTitle" idx="1"/>
          </p:nvPr>
        </p:nvSpPr>
        <p:spPr>
          <a:xfrm>
            <a:off x="928662" y="1785926"/>
            <a:ext cx="8215338" cy="4588996"/>
          </a:xfrm>
        </p:spPr>
        <p:txBody>
          <a:bodyPr>
            <a:normAutofit fontScale="92500" lnSpcReduction="20000"/>
          </a:bodyPr>
          <a:lstStyle/>
          <a:p>
            <a:pPr lvl="0"/>
            <a:r>
              <a:rPr lang="sk-SK" sz="1200" dirty="0" smtClean="0"/>
              <a:t>- Slovensko súčasťou habsburskej monarchie; po smrti cisárovnej Márie Terézie nastupuje na trón jej syn Jozef II. (osvietenský absolutizmus, jozefinizmus)</a:t>
            </a:r>
          </a:p>
          <a:p>
            <a:pPr lvl="0"/>
            <a:r>
              <a:rPr lang="sk-SK" sz="1200" dirty="0" smtClean="0"/>
              <a:t>- opatrenia proti záujmom šľachty a cirkvi – zrušenie nevoľníctva, rozpustenie žobravých reholí, vydanie tolerančného patentu (zrovnoprávnenie konfesií), hospodárske reformy, zrušenie cenzúry</a:t>
            </a:r>
          </a:p>
          <a:p>
            <a:pPr lvl="0"/>
            <a:r>
              <a:rPr lang="sk-SK" sz="1200" dirty="0" smtClean="0"/>
              <a:t>- rozvoj meštianstva</a:t>
            </a:r>
          </a:p>
          <a:p>
            <a:pPr lvl="0"/>
            <a:r>
              <a:rPr lang="sk-SK" sz="1200" dirty="0" smtClean="0"/>
              <a:t>- výrobné vzťahy sa začínajú meniť na kapitalistické (zakladanie manufaktúr, rozvoj obchodu, zmeny v poľnohospodárstve)</a:t>
            </a:r>
          </a:p>
          <a:p>
            <a:pPr lvl="0"/>
            <a:r>
              <a:rPr lang="sk-SK" sz="1200" dirty="0" smtClean="0"/>
              <a:t>- kultúrne ustanovizne mali v rukách Maďari, šľachta zapredala svoj slovenský pôvod</a:t>
            </a:r>
          </a:p>
          <a:p>
            <a:pPr lvl="0"/>
            <a:r>
              <a:rPr lang="sk-SK" sz="1200" dirty="0" smtClean="0"/>
              <a:t>- jedinou oporou pri formovaní národného uvedomenia bol ľud a z neho pochádzajúca inteligencia – kňazi a učitelia</a:t>
            </a:r>
          </a:p>
          <a:p>
            <a:r>
              <a:rPr lang="sk-SK" dirty="0" smtClean="0">
                <a:solidFill>
                  <a:srgbClr val="C00000"/>
                </a:solidFill>
              </a:rPr>
              <a:t>Hlavné znaky </a:t>
            </a:r>
            <a:r>
              <a:rPr lang="sk-SK" dirty="0" smtClean="0"/>
              <a:t>: </a:t>
            </a:r>
            <a:r>
              <a:rPr lang="sk-SK" sz="1200" dirty="0" smtClean="0"/>
              <a:t>- malo ľudový ráz – inteligencia pochádzala z ľudu</a:t>
            </a:r>
          </a:p>
          <a:p>
            <a:pPr>
              <a:buFontTx/>
              <a:buChar char="-"/>
            </a:pPr>
            <a:r>
              <a:rPr lang="sk-SK" sz="1200" dirty="0" smtClean="0"/>
              <a:t>prekvitala osvetová činnosť – vznikajú učené spoločnosti: </a:t>
            </a:r>
            <a:r>
              <a:rPr lang="sk-SK" sz="1200" i="1" dirty="0" smtClean="0"/>
              <a:t>Slovenské učené tovarišstvo</a:t>
            </a:r>
            <a:r>
              <a:rPr lang="sk-SK" sz="1200" dirty="0" smtClean="0"/>
              <a:t> ,</a:t>
            </a:r>
            <a:r>
              <a:rPr lang="sk-SK" sz="1200" i="1" dirty="0" smtClean="0"/>
              <a:t> Učená spoločnosť banského okolia</a:t>
            </a:r>
            <a:r>
              <a:rPr lang="sk-SK" sz="1200" dirty="0" smtClean="0"/>
              <a:t> </a:t>
            </a:r>
          </a:p>
          <a:p>
            <a:r>
              <a:rPr lang="sk-SK" sz="1200" dirty="0" smtClean="0"/>
              <a:t>- vychádzala periodická tlač: </a:t>
            </a:r>
            <a:r>
              <a:rPr lang="sk-SK" sz="1200" i="1" dirty="0" err="1" smtClean="0"/>
              <a:t>Prešpurské</a:t>
            </a:r>
            <a:r>
              <a:rPr lang="sk-SK" sz="1200" i="1" dirty="0" smtClean="0"/>
              <a:t> noviny</a:t>
            </a:r>
            <a:r>
              <a:rPr lang="sk-SK" sz="1200" dirty="0" smtClean="0"/>
              <a:t> (1783), </a:t>
            </a:r>
            <a:r>
              <a:rPr lang="sk-SK" sz="1200" i="1" dirty="0" smtClean="0"/>
              <a:t>Staré noviny </a:t>
            </a:r>
            <a:r>
              <a:rPr lang="sk-SK" sz="1200" i="1" dirty="0" err="1" smtClean="0"/>
              <a:t>literního</a:t>
            </a:r>
            <a:r>
              <a:rPr lang="sk-SK" sz="1200" i="1" dirty="0" smtClean="0"/>
              <a:t> </a:t>
            </a:r>
            <a:r>
              <a:rPr lang="sk-SK" sz="1200" i="1" dirty="0" err="1" smtClean="0"/>
              <a:t>umění</a:t>
            </a:r>
            <a:r>
              <a:rPr lang="sk-SK" sz="1200" dirty="0" smtClean="0"/>
              <a:t> (1785), </a:t>
            </a:r>
            <a:r>
              <a:rPr lang="sk-SK" sz="1200" i="1" dirty="0" err="1" smtClean="0"/>
              <a:t>Týdenník</a:t>
            </a:r>
            <a:r>
              <a:rPr lang="sk-SK" sz="1200" dirty="0" smtClean="0"/>
              <a:t> (1812)</a:t>
            </a:r>
          </a:p>
          <a:p>
            <a:pPr>
              <a:buFontTx/>
              <a:buChar char="-"/>
            </a:pPr>
            <a:r>
              <a:rPr lang="sk-SK" sz="1200" dirty="0" smtClean="0"/>
              <a:t>katolíci mali snahu vytvoriť jednotný spisovný jazyk (Jozef Ignác </a:t>
            </a:r>
            <a:r>
              <a:rPr lang="sk-SK" sz="1200" dirty="0" err="1" smtClean="0"/>
              <a:t>Bajza</a:t>
            </a:r>
            <a:r>
              <a:rPr lang="sk-SK" sz="1200" dirty="0" smtClean="0"/>
              <a:t>, Anton Bernolák)</a:t>
            </a:r>
          </a:p>
          <a:p>
            <a:pPr>
              <a:buFontTx/>
              <a:buChar char="-"/>
            </a:pPr>
            <a:r>
              <a:rPr lang="sk-SK" sz="1200" u="sng" dirty="0" smtClean="0">
                <a:solidFill>
                  <a:srgbClr val="C00000"/>
                </a:solidFill>
              </a:rPr>
              <a:t>Kodifikácia</a:t>
            </a:r>
            <a:r>
              <a:rPr lang="sk-SK" sz="1200" dirty="0" smtClean="0"/>
              <a:t> – opis, stanovenie a uzákonenie normy (jazykovej alebo inej)</a:t>
            </a:r>
          </a:p>
          <a:p>
            <a:pPr>
              <a:buFontTx/>
              <a:buChar char="-"/>
            </a:pPr>
            <a:endParaRPr lang="sk-SK" sz="1200" dirty="0" smtClean="0"/>
          </a:p>
          <a:p>
            <a:r>
              <a:rPr lang="sk-SK" sz="1200" dirty="0" smtClean="0">
                <a:solidFill>
                  <a:srgbClr val="FF0000"/>
                </a:solidFill>
              </a:rPr>
              <a:t>1. kodifikácia slovenčiny – 1787 Antonom Bernolákom</a:t>
            </a:r>
          </a:p>
          <a:p>
            <a:r>
              <a:rPr lang="en-US" sz="1200" u="sng" dirty="0" err="1" smtClean="0">
                <a:solidFill>
                  <a:srgbClr val="FF0000"/>
                </a:solidFill>
              </a:rPr>
              <a:t>Bernolákovčina</a:t>
            </a:r>
            <a:r>
              <a:rPr lang="en-US" sz="1200" u="sng" dirty="0" smtClean="0">
                <a:solidFill>
                  <a:srgbClr val="FF0000"/>
                </a:solidFill>
              </a:rPr>
              <a:t> (</a:t>
            </a:r>
            <a:r>
              <a:rPr lang="en-US" sz="1200" u="sng" dirty="0" err="1" smtClean="0">
                <a:solidFill>
                  <a:srgbClr val="FF0000"/>
                </a:solidFill>
              </a:rPr>
              <a:t>iné</a:t>
            </a:r>
            <a:r>
              <a:rPr lang="en-US" sz="1200" u="sng" dirty="0" smtClean="0">
                <a:solidFill>
                  <a:srgbClr val="FF0000"/>
                </a:solidFill>
              </a:rPr>
              <a:t> </a:t>
            </a:r>
            <a:r>
              <a:rPr lang="en-US" sz="1200" u="sng" dirty="0" err="1" smtClean="0">
                <a:solidFill>
                  <a:srgbClr val="FF0000"/>
                </a:solidFill>
              </a:rPr>
              <a:t>názvy</a:t>
            </a:r>
            <a:r>
              <a:rPr lang="en-US" sz="1200" u="sng" dirty="0" smtClean="0">
                <a:solidFill>
                  <a:srgbClr val="FF0000"/>
                </a:solidFill>
              </a:rPr>
              <a:t>: </a:t>
            </a:r>
            <a:r>
              <a:rPr lang="en-US" sz="1200" u="sng" dirty="0" err="1" smtClean="0">
                <a:solidFill>
                  <a:srgbClr val="FF0000"/>
                </a:solidFill>
              </a:rPr>
              <a:t>Bernolákova</a:t>
            </a:r>
            <a:r>
              <a:rPr lang="en-US" sz="1200" u="sng" dirty="0" smtClean="0">
                <a:solidFill>
                  <a:srgbClr val="FF0000"/>
                </a:solidFill>
              </a:rPr>
              <a:t> (</a:t>
            </a:r>
            <a:r>
              <a:rPr lang="en-US" sz="1200" u="sng" dirty="0" err="1" smtClean="0">
                <a:solidFill>
                  <a:srgbClr val="FF0000"/>
                </a:solidFill>
              </a:rPr>
              <a:t>spisovná</a:t>
            </a:r>
            <a:r>
              <a:rPr lang="en-US" sz="1200" u="sng" dirty="0" smtClean="0">
                <a:solidFill>
                  <a:srgbClr val="FF0000"/>
                </a:solidFill>
              </a:rPr>
              <a:t>) </a:t>
            </a:r>
            <a:r>
              <a:rPr lang="en-US" sz="1200" u="sng" dirty="0" err="1" smtClean="0">
                <a:solidFill>
                  <a:srgbClr val="FF0000"/>
                </a:solidFill>
              </a:rPr>
              <a:t>slovenčina</a:t>
            </a:r>
            <a:r>
              <a:rPr lang="en-US" sz="1200" u="sng" dirty="0" smtClean="0">
                <a:solidFill>
                  <a:srgbClr val="FF0000"/>
                </a:solidFill>
              </a:rPr>
              <a:t>, </a:t>
            </a:r>
            <a:r>
              <a:rPr lang="en-US" sz="1200" u="sng" dirty="0" err="1" smtClean="0">
                <a:solidFill>
                  <a:srgbClr val="FF0000"/>
                </a:solidFill>
              </a:rPr>
              <a:t>bernolákovská</a:t>
            </a:r>
            <a:r>
              <a:rPr lang="en-US" sz="1200" u="sng" dirty="0" smtClean="0">
                <a:solidFill>
                  <a:srgbClr val="FF0000"/>
                </a:solidFill>
              </a:rPr>
              <a:t> </a:t>
            </a:r>
            <a:r>
              <a:rPr lang="en-US" sz="1200" u="sng" dirty="0" err="1" smtClean="0">
                <a:solidFill>
                  <a:srgbClr val="FF0000"/>
                </a:solidFill>
              </a:rPr>
              <a:t>slovenčina</a:t>
            </a:r>
            <a:r>
              <a:rPr lang="en-US" sz="1200" u="sng" dirty="0" smtClean="0">
                <a:solidFill>
                  <a:srgbClr val="FF0000"/>
                </a:solidFill>
              </a:rPr>
              <a:t>) </a:t>
            </a:r>
            <a:r>
              <a:rPr lang="en-US" sz="1200" dirty="0" smtClean="0"/>
              <a:t>bola </a:t>
            </a:r>
            <a:r>
              <a:rPr lang="en-US" sz="1200" dirty="0" err="1" smtClean="0"/>
              <a:t>prvá</a:t>
            </a:r>
            <a:r>
              <a:rPr lang="en-US" sz="1200" dirty="0" smtClean="0"/>
              <a:t> </a:t>
            </a:r>
            <a:r>
              <a:rPr lang="en-US" sz="1200" dirty="0" err="1" smtClean="0"/>
              <a:t>kodifikovaná</a:t>
            </a:r>
            <a:r>
              <a:rPr lang="en-US" sz="1200" dirty="0" smtClean="0"/>
              <a:t> forma (</a:t>
            </a:r>
            <a:r>
              <a:rPr lang="en-US" sz="1200" dirty="0" err="1" smtClean="0"/>
              <a:t>spisovnej</a:t>
            </a:r>
            <a:r>
              <a:rPr lang="en-US" sz="1200" dirty="0" smtClean="0"/>
              <a:t>) </a:t>
            </a:r>
            <a:r>
              <a:rPr lang="en-US" sz="1200" dirty="0" err="1" smtClean="0"/>
              <a:t>slovenčiny</a:t>
            </a:r>
            <a:r>
              <a:rPr lang="en-US" sz="1200" dirty="0" smtClean="0"/>
              <a:t> s </a:t>
            </a:r>
            <a:r>
              <a:rPr lang="en-US" sz="1200" dirty="0" err="1" smtClean="0"/>
              <a:t>nárokom</a:t>
            </a:r>
            <a:r>
              <a:rPr lang="en-US" sz="1200" dirty="0" smtClean="0"/>
              <a:t> </a:t>
            </a:r>
            <a:r>
              <a:rPr lang="en-US" sz="1200" dirty="0" err="1" smtClean="0"/>
              <a:t>na</a:t>
            </a:r>
            <a:r>
              <a:rPr lang="en-US" sz="1200" dirty="0" smtClean="0"/>
              <a:t> </a:t>
            </a:r>
            <a:r>
              <a:rPr lang="en-US" sz="1200" dirty="0" err="1" smtClean="0"/>
              <a:t>celospoločenskú</a:t>
            </a:r>
            <a:r>
              <a:rPr lang="en-US" sz="1200" dirty="0" smtClean="0"/>
              <a:t> </a:t>
            </a:r>
            <a:r>
              <a:rPr lang="en-US" sz="1200" dirty="0" err="1" smtClean="0"/>
              <a:t>platnosť</a:t>
            </a:r>
            <a:r>
              <a:rPr lang="en-US" sz="1200" dirty="0" smtClean="0"/>
              <a:t>, </a:t>
            </a:r>
            <a:r>
              <a:rPr lang="en-US" sz="1200" dirty="0" err="1" smtClean="0"/>
              <a:t>podrobne</a:t>
            </a:r>
            <a:r>
              <a:rPr lang="en-US" sz="1200" dirty="0" smtClean="0"/>
              <a:t> </a:t>
            </a:r>
            <a:r>
              <a:rPr lang="en-US" sz="1200" dirty="0" err="1" smtClean="0"/>
              <a:t>opísaná</a:t>
            </a:r>
            <a:r>
              <a:rPr lang="en-US" sz="1200" dirty="0" smtClean="0"/>
              <a:t> v </a:t>
            </a:r>
            <a:r>
              <a:rPr lang="en-US" sz="1200" dirty="0" err="1" smtClean="0"/>
              <a:t>normatívnych</a:t>
            </a:r>
            <a:r>
              <a:rPr lang="en-US" sz="1200" dirty="0" smtClean="0"/>
              <a:t> </a:t>
            </a:r>
            <a:r>
              <a:rPr lang="en-US" sz="1200" dirty="0" err="1" smtClean="0"/>
              <a:t>príručkách</a:t>
            </a:r>
            <a:endParaRPr lang="sk-SK" sz="1200" dirty="0" smtClean="0"/>
          </a:p>
          <a:p>
            <a:r>
              <a:rPr lang="en-US" sz="1200" dirty="0" smtClean="0"/>
              <a:t>- </a:t>
            </a:r>
            <a:r>
              <a:rPr lang="en-US" sz="1200" dirty="0" err="1" smtClean="0"/>
              <a:t>na</a:t>
            </a:r>
            <a:r>
              <a:rPr lang="en-US" sz="1200" dirty="0" smtClean="0"/>
              <a:t> </a:t>
            </a:r>
            <a:r>
              <a:rPr lang="en-US" sz="1200" dirty="0" err="1" smtClean="0"/>
              <a:t>základe</a:t>
            </a:r>
            <a:r>
              <a:rPr lang="en-US" sz="1200" dirty="0" smtClean="0"/>
              <a:t> </a:t>
            </a:r>
            <a:r>
              <a:rPr lang="en-US" sz="1200" u="sng" dirty="0" err="1" smtClean="0">
                <a:solidFill>
                  <a:srgbClr val="C00000"/>
                </a:solidFill>
                <a:hlinkClick r:id="rId2" tooltip="Kultúrna západoslovenčina"/>
              </a:rPr>
              <a:t>kultúrnej</a:t>
            </a:r>
            <a:r>
              <a:rPr lang="en-US" sz="1200" u="sng" dirty="0" smtClean="0">
                <a:solidFill>
                  <a:srgbClr val="C00000"/>
                </a:solidFill>
                <a:hlinkClick r:id="rId2" tooltip="Kultúrna západoslovenčina"/>
              </a:rPr>
              <a:t> </a:t>
            </a:r>
            <a:r>
              <a:rPr lang="en-US" sz="1200" u="sng" dirty="0" err="1" smtClean="0">
                <a:solidFill>
                  <a:srgbClr val="C00000"/>
                </a:solidFill>
                <a:hlinkClick r:id="rId2" tooltip="Kultúrna západoslovenčina"/>
              </a:rPr>
              <a:t>západoslovenčiny</a:t>
            </a:r>
            <a:r>
              <a:rPr lang="en-US" sz="1200" dirty="0" smtClean="0">
                <a:solidFill>
                  <a:srgbClr val="C00000"/>
                </a:solidFill>
              </a:rPr>
              <a:t> s </a:t>
            </a:r>
            <a:r>
              <a:rPr lang="en-US" sz="1200" dirty="0" err="1" smtClean="0">
                <a:solidFill>
                  <a:srgbClr val="C00000"/>
                </a:solidFill>
              </a:rPr>
              <a:t>niektorými</a:t>
            </a:r>
            <a:r>
              <a:rPr lang="en-US" sz="1200" dirty="0" smtClean="0">
                <a:solidFill>
                  <a:srgbClr val="C00000"/>
                </a:solidFill>
              </a:rPr>
              <a:t> </a:t>
            </a:r>
            <a:r>
              <a:rPr lang="en-US" sz="1200" dirty="0" err="1" smtClean="0">
                <a:solidFill>
                  <a:srgbClr val="C00000"/>
                </a:solidFill>
              </a:rPr>
              <a:t>prvkami</a:t>
            </a:r>
            <a:r>
              <a:rPr lang="en-US" sz="1200" dirty="0" smtClean="0">
                <a:solidFill>
                  <a:srgbClr val="C00000"/>
                </a:solidFill>
              </a:rPr>
              <a:t> </a:t>
            </a:r>
            <a:r>
              <a:rPr lang="en-US" sz="1200" dirty="0" err="1" smtClean="0">
                <a:solidFill>
                  <a:srgbClr val="C00000"/>
                </a:solidFill>
              </a:rPr>
              <a:t>stredoslovenského</a:t>
            </a:r>
            <a:r>
              <a:rPr lang="en-US" sz="1200" dirty="0" smtClean="0">
                <a:solidFill>
                  <a:srgbClr val="C00000"/>
                </a:solidFill>
              </a:rPr>
              <a:t> </a:t>
            </a:r>
            <a:r>
              <a:rPr lang="en-US" sz="1200" dirty="0" err="1" smtClean="0">
                <a:solidFill>
                  <a:srgbClr val="C00000"/>
                </a:solidFill>
              </a:rPr>
              <a:t>nárečia</a:t>
            </a:r>
            <a:r>
              <a:rPr lang="en-US" sz="1200" dirty="0" smtClean="0">
                <a:solidFill>
                  <a:srgbClr val="C00000"/>
                </a:solidFill>
              </a:rPr>
              <a:t> a s </a:t>
            </a:r>
            <a:r>
              <a:rPr lang="en-US" sz="1200" dirty="0" err="1" smtClean="0">
                <a:solidFill>
                  <a:srgbClr val="C00000"/>
                </a:solidFill>
              </a:rPr>
              <a:t>fonologickým</a:t>
            </a:r>
            <a:r>
              <a:rPr lang="en-US" sz="1200" dirty="0" smtClean="0">
                <a:solidFill>
                  <a:srgbClr val="C00000"/>
                </a:solidFill>
              </a:rPr>
              <a:t> </a:t>
            </a:r>
            <a:r>
              <a:rPr lang="en-US" sz="1200" dirty="0" err="1" smtClean="0">
                <a:solidFill>
                  <a:srgbClr val="C00000"/>
                </a:solidFill>
              </a:rPr>
              <a:t>pravopisom</a:t>
            </a:r>
            <a:r>
              <a:rPr lang="en-US" sz="1200" dirty="0" smtClean="0">
                <a:solidFill>
                  <a:srgbClr val="C00000"/>
                </a:solidFill>
              </a:rPr>
              <a:t>.</a:t>
            </a:r>
            <a:endParaRPr lang="sk-SK" sz="1200" dirty="0" smtClean="0">
              <a:solidFill>
                <a:srgbClr val="C00000"/>
              </a:solidFill>
            </a:endParaRPr>
          </a:p>
          <a:p>
            <a:pPr>
              <a:buFontTx/>
              <a:buChar char="-"/>
            </a:pPr>
            <a:endParaRPr lang="sk-SK" sz="1200" dirty="0" smtClean="0"/>
          </a:p>
          <a:p>
            <a:pPr>
              <a:buFontTx/>
              <a:buChar char="-"/>
            </a:pPr>
            <a:endParaRPr lang="sk-SK"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Predstavitelia: </a:t>
            </a:r>
            <a:br>
              <a:rPr lang="sk-SK" dirty="0" smtClean="0"/>
            </a:br>
            <a:r>
              <a:rPr lang="sk-SK" dirty="0" smtClean="0"/>
              <a:t>                     ANTON </a:t>
            </a:r>
            <a:r>
              <a:rPr lang="sk-SK" dirty="0" err="1" smtClean="0"/>
              <a:t>BERNOLÁk</a:t>
            </a:r>
            <a:r>
              <a:rPr lang="sk-SK" dirty="0" smtClean="0"/>
              <a:t> </a:t>
            </a:r>
            <a:r>
              <a:rPr lang="sk-SK" sz="2200" dirty="0" smtClean="0"/>
              <a:t>( 1762 – 1813 )</a:t>
            </a:r>
            <a:r>
              <a:rPr lang="sk-SK" dirty="0" smtClean="0"/>
              <a:t/>
            </a:r>
            <a:br>
              <a:rPr lang="sk-SK" dirty="0" smtClean="0"/>
            </a:br>
            <a:endParaRPr lang="sk-SK" dirty="0"/>
          </a:p>
        </p:txBody>
      </p:sp>
      <p:sp>
        <p:nvSpPr>
          <p:cNvPr id="3" name="Zástupný symbol obsahu 2"/>
          <p:cNvSpPr>
            <a:spLocks noGrp="1"/>
          </p:cNvSpPr>
          <p:nvPr>
            <p:ph sz="quarter" idx="1"/>
          </p:nvPr>
        </p:nvSpPr>
        <p:spPr>
          <a:xfrm>
            <a:off x="142844" y="1071546"/>
            <a:ext cx="8715436" cy="5572164"/>
          </a:xfrm>
        </p:spPr>
        <p:txBody>
          <a:bodyPr>
            <a:normAutofit/>
          </a:bodyPr>
          <a:lstStyle/>
          <a:p>
            <a:r>
              <a:rPr lang="sk-SK" sz="1200" dirty="0" smtClean="0"/>
              <a:t>- </a:t>
            </a:r>
            <a:r>
              <a:rPr lang="sk-SK" sz="1200" dirty="0" smtClean="0">
                <a:hlinkClick r:id="rId2" tooltip="Slovensko"/>
              </a:rPr>
              <a:t>slovenský</a:t>
            </a:r>
            <a:r>
              <a:rPr lang="sk-SK" sz="1200" dirty="0" smtClean="0"/>
              <a:t> rímskokatolícky </a:t>
            </a:r>
            <a:r>
              <a:rPr lang="sk-SK" sz="1200" dirty="0" smtClean="0">
                <a:hlinkClick r:id="rId3" tooltip="Kňaz"/>
              </a:rPr>
              <a:t>kňaz</a:t>
            </a:r>
            <a:r>
              <a:rPr lang="sk-SK" sz="1200" dirty="0" smtClean="0"/>
              <a:t>, šľachtic a </a:t>
            </a:r>
            <a:r>
              <a:rPr lang="sk-SK" sz="1200" dirty="0" smtClean="0">
                <a:hlinkClick r:id="rId4" tooltip="Jazykovedec"/>
              </a:rPr>
              <a:t>jazykovedec</a:t>
            </a:r>
            <a:r>
              <a:rPr lang="sk-SK" sz="1200" dirty="0" smtClean="0"/>
              <a:t>. Ako prvý kodifikoval spisovnú </a:t>
            </a:r>
            <a:r>
              <a:rPr lang="sk-SK" sz="1200" dirty="0" smtClean="0">
                <a:hlinkClick r:id="rId5" tooltip="Slovenčina"/>
              </a:rPr>
              <a:t>slovenčinu</a:t>
            </a:r>
            <a:r>
              <a:rPr lang="sk-SK" sz="1200" dirty="0" smtClean="0"/>
              <a:t> - pozri </a:t>
            </a:r>
            <a:r>
              <a:rPr lang="sk-SK" sz="1200" dirty="0" smtClean="0">
                <a:hlinkClick r:id="rId6" tooltip="Bernolákovčina"/>
              </a:rPr>
              <a:t>bernolákovčina</a:t>
            </a:r>
            <a:endParaRPr lang="sk-SK" sz="1200" dirty="0" smtClean="0"/>
          </a:p>
          <a:p>
            <a:r>
              <a:rPr lang="sk-SK" sz="1200" dirty="0" smtClean="0"/>
              <a:t>- Narodil sa ako druhé dieťa v rodine šľachtica Juraja Bernoláka a Anny, rod. </a:t>
            </a:r>
            <a:r>
              <a:rPr lang="sk-SK" sz="1200" dirty="0" err="1" smtClean="0"/>
              <a:t>Timčákovej</a:t>
            </a:r>
            <a:r>
              <a:rPr lang="sk-SK" sz="1200" dirty="0" smtClean="0"/>
              <a:t> v </a:t>
            </a:r>
            <a:r>
              <a:rPr lang="sk-SK" sz="1200" dirty="0" err="1" smtClean="0"/>
              <a:t>Slanici</a:t>
            </a:r>
            <a:r>
              <a:rPr lang="sk-SK" sz="1200" dirty="0" smtClean="0"/>
              <a:t> na </a:t>
            </a:r>
            <a:r>
              <a:rPr lang="sk-SK" sz="1200" dirty="0" smtClean="0">
                <a:hlinkClick r:id="rId7" tooltip="Orava (región)"/>
              </a:rPr>
              <a:t>Orave</a:t>
            </a:r>
            <a:r>
              <a:rPr lang="sk-SK" sz="1200" dirty="0" smtClean="0"/>
              <a:t>. Študoval v rokoch </a:t>
            </a:r>
            <a:r>
              <a:rPr lang="sk-SK" sz="1200" dirty="0" smtClean="0">
                <a:hlinkClick r:id="rId8" tooltip="1774"/>
              </a:rPr>
              <a:t>1774</a:t>
            </a:r>
            <a:r>
              <a:rPr lang="sk-SK" sz="1200" dirty="0" smtClean="0"/>
              <a:t>-</a:t>
            </a:r>
            <a:r>
              <a:rPr lang="sk-SK" sz="1200" dirty="0" smtClean="0">
                <a:hlinkClick r:id="rId9" tooltip="1778"/>
              </a:rPr>
              <a:t>1778</a:t>
            </a:r>
            <a:r>
              <a:rPr lang="sk-SK" sz="1200" dirty="0" smtClean="0"/>
              <a:t> na </a:t>
            </a:r>
            <a:r>
              <a:rPr lang="sk-SK" sz="1200" dirty="0" smtClean="0">
                <a:hlinkClick r:id="rId10" tooltip="Gymnázium v Ružomberku"/>
              </a:rPr>
              <a:t>Gymnáziu v Ružomberku</a:t>
            </a:r>
            <a:r>
              <a:rPr lang="sk-SK" sz="1200" dirty="0" smtClean="0"/>
              <a:t>, rétoriku, </a:t>
            </a:r>
            <a:r>
              <a:rPr lang="sk-SK" sz="1200" dirty="0" smtClean="0">
                <a:hlinkClick r:id="rId11" tooltip="Filozofia"/>
              </a:rPr>
              <a:t>filozofiu</a:t>
            </a:r>
            <a:r>
              <a:rPr lang="sk-SK" sz="1200" dirty="0" smtClean="0"/>
              <a:t> a poetiku na </a:t>
            </a:r>
            <a:r>
              <a:rPr lang="sk-SK" sz="1200" dirty="0" err="1" smtClean="0"/>
              <a:t>Emerciáne</a:t>
            </a:r>
            <a:r>
              <a:rPr lang="sk-SK" sz="1200" dirty="0" smtClean="0"/>
              <a:t> v </a:t>
            </a:r>
            <a:r>
              <a:rPr lang="sk-SK" sz="1200" dirty="0" smtClean="0">
                <a:hlinkClick r:id="rId12" tooltip="Bratislava"/>
              </a:rPr>
              <a:t>Bratislave</a:t>
            </a:r>
            <a:r>
              <a:rPr lang="sk-SK" sz="1200" dirty="0" smtClean="0"/>
              <a:t>, </a:t>
            </a:r>
            <a:r>
              <a:rPr lang="sk-SK" sz="1200" dirty="0" err="1" smtClean="0"/>
              <a:t>Štefaneu</a:t>
            </a:r>
            <a:r>
              <a:rPr lang="sk-SK" sz="1200" dirty="0" smtClean="0"/>
              <a:t> v </a:t>
            </a:r>
            <a:r>
              <a:rPr lang="sk-SK" sz="1200" dirty="0" smtClean="0">
                <a:hlinkClick r:id="rId13" tooltip="Trnava"/>
              </a:rPr>
              <a:t>Trnave</a:t>
            </a:r>
            <a:r>
              <a:rPr lang="sk-SK" sz="1200" dirty="0" smtClean="0"/>
              <a:t> a </a:t>
            </a:r>
            <a:r>
              <a:rPr lang="sk-SK" sz="1200" dirty="0" smtClean="0">
                <a:hlinkClick r:id="rId14" tooltip="Teológia"/>
              </a:rPr>
              <a:t>teológiu</a:t>
            </a:r>
            <a:r>
              <a:rPr lang="sk-SK" sz="1200" dirty="0" smtClean="0"/>
              <a:t> na </a:t>
            </a:r>
            <a:r>
              <a:rPr lang="sk-SK" sz="1200" dirty="0" smtClean="0">
                <a:hlinkClick r:id="rId15" tooltip="Univerzita"/>
              </a:rPr>
              <a:t>Univerzite</a:t>
            </a:r>
            <a:r>
              <a:rPr lang="sk-SK" sz="1200" dirty="0" smtClean="0"/>
              <a:t> </a:t>
            </a:r>
            <a:r>
              <a:rPr lang="sk-SK" sz="1200" dirty="0" err="1" smtClean="0"/>
              <a:t>Pázmaneu</a:t>
            </a:r>
            <a:r>
              <a:rPr lang="sk-SK" sz="1200" dirty="0" smtClean="0"/>
              <a:t> vo </a:t>
            </a:r>
            <a:r>
              <a:rPr lang="sk-SK" sz="1200" dirty="0" smtClean="0">
                <a:hlinkClick r:id="rId16" tooltip="Viedeň"/>
              </a:rPr>
              <a:t>Viedni</a:t>
            </a:r>
            <a:r>
              <a:rPr lang="sk-SK" sz="1200" dirty="0" smtClean="0"/>
              <a:t>. Štúdiá ukončil v roku </a:t>
            </a:r>
            <a:r>
              <a:rPr lang="sk-SK" sz="1200" dirty="0" smtClean="0">
                <a:hlinkClick r:id="rId17" tooltip="1787"/>
              </a:rPr>
              <a:t>1787</a:t>
            </a:r>
            <a:r>
              <a:rPr lang="sk-SK" sz="1200" dirty="0" smtClean="0"/>
              <a:t> v </a:t>
            </a:r>
            <a:r>
              <a:rPr lang="sk-SK" sz="1200" dirty="0" err="1" smtClean="0"/>
              <a:t>gene</a:t>
            </a:r>
            <a:r>
              <a:rPr lang="sk-SK" sz="1200" dirty="0" smtClean="0"/>
              <a:t> generálnom seminári v </a:t>
            </a:r>
            <a:r>
              <a:rPr lang="sk-SK" sz="1200" dirty="0" smtClean="0">
                <a:hlinkClick r:id="rId12" tooltip="Bratislava"/>
              </a:rPr>
              <a:t>Bratislave</a:t>
            </a:r>
            <a:r>
              <a:rPr lang="sk-SK" sz="1200" dirty="0" smtClean="0"/>
              <a:t>. Po štúdiách jeho prvým pôsobiskom bola </a:t>
            </a:r>
            <a:r>
              <a:rPr lang="sk-SK" sz="1200" dirty="0" err="1" smtClean="0"/>
              <a:t>kaplánka</a:t>
            </a:r>
            <a:r>
              <a:rPr lang="sk-SK" sz="1200" dirty="0" smtClean="0"/>
              <a:t> v </a:t>
            </a:r>
            <a:r>
              <a:rPr lang="sk-SK" sz="1200" dirty="0" err="1" smtClean="0">
                <a:hlinkClick r:id="rId18" tooltip="Čeklís"/>
              </a:rPr>
              <a:t>Čeklísi</a:t>
            </a:r>
            <a:r>
              <a:rPr lang="sk-SK" sz="1200" dirty="0" smtClean="0"/>
              <a:t> (dnes </a:t>
            </a:r>
            <a:r>
              <a:rPr lang="sk-SK" sz="1200" dirty="0" smtClean="0">
                <a:hlinkClick r:id="rId19" tooltip="Bernolákovo"/>
              </a:rPr>
              <a:t>Bernolákovo</a:t>
            </a:r>
            <a:r>
              <a:rPr lang="sk-SK" sz="1200" dirty="0" smtClean="0"/>
              <a:t>) </a:t>
            </a:r>
            <a:r>
              <a:rPr lang="sk-SK" sz="1200" dirty="0" smtClean="0">
                <a:hlinkClick r:id="rId17" tooltip="1787"/>
              </a:rPr>
              <a:t>1787</a:t>
            </a:r>
            <a:r>
              <a:rPr lang="sk-SK" sz="1200" dirty="0" smtClean="0"/>
              <a:t> - </a:t>
            </a:r>
            <a:r>
              <a:rPr lang="sk-SK" sz="1200" dirty="0" smtClean="0">
                <a:hlinkClick r:id="rId20" tooltip="1791"/>
              </a:rPr>
              <a:t>1791</a:t>
            </a:r>
            <a:r>
              <a:rPr lang="sk-SK" sz="1200" dirty="0" smtClean="0"/>
              <a:t>. Šesť rokov pôsobil vo funkcii tajomníka arcibiskupského vikariátu v </a:t>
            </a:r>
            <a:r>
              <a:rPr lang="sk-SK" sz="1200" dirty="0" smtClean="0">
                <a:hlinkClick r:id="rId13" tooltip="Trnava"/>
              </a:rPr>
              <a:t>Trnave</a:t>
            </a:r>
            <a:r>
              <a:rPr lang="sk-SK" sz="1200" dirty="0" smtClean="0"/>
              <a:t>. Od mája </a:t>
            </a:r>
            <a:r>
              <a:rPr lang="sk-SK" sz="1200" dirty="0" smtClean="0">
                <a:hlinkClick r:id="rId21" tooltip="1797"/>
              </a:rPr>
              <a:t>1797</a:t>
            </a:r>
            <a:r>
              <a:rPr lang="sk-SK" sz="1200" dirty="0" smtClean="0"/>
              <a:t> až do svojej smrti </a:t>
            </a:r>
            <a:r>
              <a:rPr lang="sk-SK" sz="1200" dirty="0" smtClean="0">
                <a:hlinkClick r:id="rId22" tooltip="15. január"/>
              </a:rPr>
              <a:t>15. januára</a:t>
            </a:r>
            <a:r>
              <a:rPr lang="sk-SK" sz="1200" dirty="0" smtClean="0"/>
              <a:t> </a:t>
            </a:r>
            <a:r>
              <a:rPr lang="sk-SK" sz="1200" dirty="0" smtClean="0">
                <a:hlinkClick r:id="rId23" tooltip="1813"/>
              </a:rPr>
              <a:t>1813</a:t>
            </a:r>
            <a:r>
              <a:rPr lang="sk-SK" sz="1200" dirty="0" smtClean="0"/>
              <a:t> bol </a:t>
            </a:r>
            <a:r>
              <a:rPr lang="sk-SK" sz="1200" dirty="0" smtClean="0">
                <a:hlinkClick r:id="rId24" tooltip="Farár"/>
              </a:rPr>
              <a:t>farárom</a:t>
            </a:r>
            <a:r>
              <a:rPr lang="sk-SK" sz="1200" dirty="0" smtClean="0"/>
              <a:t> v </a:t>
            </a:r>
            <a:r>
              <a:rPr lang="sk-SK" sz="1200" dirty="0" smtClean="0">
                <a:hlinkClick r:id="rId25" tooltip="Nové Zámky"/>
              </a:rPr>
              <a:t>Nových Zámkoch</a:t>
            </a:r>
            <a:r>
              <a:rPr lang="sk-SK" sz="1200" dirty="0" smtClean="0"/>
              <a:t> a zároveň stál na čele novozámockého dekanátu a bol správcom mestskej </a:t>
            </a:r>
            <a:r>
              <a:rPr lang="sk-SK" sz="1200" dirty="0" smtClean="0">
                <a:hlinkClick r:id="rId26" tooltip="Škola"/>
              </a:rPr>
              <a:t>školy</a:t>
            </a:r>
            <a:r>
              <a:rPr lang="sk-SK" sz="1200" dirty="0" smtClean="0"/>
              <a:t>. Jeho mimoriadny talent sa prejavil už v bratislavskom Generálnom seminári, kde sa zapálil za osvietenské reformy cisárovnej </a:t>
            </a:r>
            <a:r>
              <a:rPr lang="sk-SK" sz="1200" dirty="0" smtClean="0">
                <a:hlinkClick r:id="rId27" tooltip="Mária Terézia"/>
              </a:rPr>
              <a:t>Márie Terézie</a:t>
            </a:r>
            <a:r>
              <a:rPr lang="sk-SK" sz="1200" dirty="0" smtClean="0"/>
              <a:t> a </a:t>
            </a:r>
            <a:r>
              <a:rPr lang="sk-SK" sz="1200" dirty="0" smtClean="0">
                <a:hlinkClick r:id="rId28" tooltip="Jozef II."/>
              </a:rPr>
              <a:t>Jozefa II.</a:t>
            </a:r>
            <a:r>
              <a:rPr lang="sk-SK" sz="1200" dirty="0" smtClean="0"/>
              <a:t> Tam sa stal propagátorom národnobuditeľských snáh slovenského </a:t>
            </a:r>
            <a:r>
              <a:rPr lang="sk-SK" sz="1200" dirty="0" smtClean="0">
                <a:hlinkClick r:id="rId29" tooltip="Národ"/>
              </a:rPr>
              <a:t>národa</a:t>
            </a:r>
            <a:r>
              <a:rPr lang="sk-SK" sz="1200" dirty="0" smtClean="0"/>
              <a:t>. Pre realizáciu týchto ideí a zámerov mal všetky odborné predpoklady. Ovládal viacero cudzích </a:t>
            </a:r>
            <a:r>
              <a:rPr lang="sk-SK" sz="1200" dirty="0" smtClean="0">
                <a:hlinkClick r:id="rId30" tooltip="Jazyk"/>
              </a:rPr>
              <a:t>jazykov</a:t>
            </a:r>
            <a:r>
              <a:rPr lang="sk-SK" sz="1200" dirty="0" smtClean="0"/>
              <a:t> od klasických až po moderné a mal na vtedajšiu dobu široké vedomosti zo všeobecných </a:t>
            </a:r>
            <a:r>
              <a:rPr lang="sk-SK" sz="1200" dirty="0" smtClean="0">
                <a:hlinkClick r:id="rId31" tooltip="Dejiny"/>
              </a:rPr>
              <a:t>dejín</a:t>
            </a:r>
            <a:r>
              <a:rPr lang="sk-SK" sz="1200" dirty="0" smtClean="0"/>
              <a:t>, </a:t>
            </a:r>
            <a:r>
              <a:rPr lang="sk-SK" sz="1200" dirty="0" smtClean="0">
                <a:hlinkClick r:id="rId32" tooltip="Ekonomika"/>
              </a:rPr>
              <a:t>ekonomiky</a:t>
            </a:r>
            <a:r>
              <a:rPr lang="sk-SK" sz="1200" dirty="0" smtClean="0"/>
              <a:t>, </a:t>
            </a:r>
            <a:r>
              <a:rPr lang="sk-SK" sz="1200" dirty="0" smtClean="0">
                <a:hlinkClick r:id="rId33" tooltip="Medicína"/>
              </a:rPr>
              <a:t>medicíny</a:t>
            </a:r>
            <a:r>
              <a:rPr lang="sk-SK" sz="1200" dirty="0" smtClean="0"/>
              <a:t>, </a:t>
            </a:r>
            <a:r>
              <a:rPr lang="sk-SK" sz="1200" dirty="0" smtClean="0">
                <a:hlinkClick r:id="rId34" tooltip="Estetika"/>
              </a:rPr>
              <a:t>estetiky</a:t>
            </a:r>
            <a:r>
              <a:rPr lang="sk-SK" sz="1200" dirty="0" smtClean="0"/>
              <a:t>, </a:t>
            </a:r>
            <a:r>
              <a:rPr lang="sk-SK" sz="1200" dirty="0" smtClean="0">
                <a:hlinkClick r:id="rId35" tooltip="Hudba"/>
              </a:rPr>
              <a:t>hudby</a:t>
            </a:r>
            <a:r>
              <a:rPr lang="sk-SK" sz="1200" dirty="0" smtClean="0"/>
              <a:t> a </a:t>
            </a:r>
            <a:r>
              <a:rPr lang="sk-SK" sz="1200" dirty="0" smtClean="0">
                <a:hlinkClick r:id="rId36" tooltip="Politika"/>
              </a:rPr>
              <a:t>politiky</a:t>
            </a:r>
            <a:r>
              <a:rPr lang="sk-SK" sz="1200" dirty="0" smtClean="0"/>
              <a:t>. Napriek tomu, že jeho aktivita bola zameraná na jazykovedné dielo, veľmi dobre si uvedomoval, že bez toho, aby obyvateľstvo žijúce na území </a:t>
            </a:r>
            <a:r>
              <a:rPr lang="sk-SK" sz="1200" dirty="0" smtClean="0">
                <a:hlinkClick r:id="rId2" tooltip="Slovensko"/>
              </a:rPr>
              <a:t>Slovenska</a:t>
            </a:r>
            <a:r>
              <a:rPr lang="sk-SK" sz="1200" dirty="0" smtClean="0"/>
              <a:t> používalo živú reč v písomnom styku a v školstve, nie je možné, aby sa formovalo na novodobý moderný národ, ktorý bude smerovať k svojej svojbytnosti. Tomuto účelu podriadil svoje vedecké diela. Vyčerpávajúca literárna i kňazská práca, mnoho starostí s blízkou rodinou a ďalšie okolnosti mu podlomili zdravie natoľko, že nečakane zomrel na srdcovú porážku.</a:t>
            </a:r>
          </a:p>
          <a:p>
            <a:endParaRPr lang="sk-SK" sz="1200" dirty="0" smtClean="0"/>
          </a:p>
          <a:p>
            <a:r>
              <a:rPr lang="sk-SK" sz="1200" b="1" dirty="0" smtClean="0"/>
              <a:t>Bernolákovci:</a:t>
            </a:r>
            <a:r>
              <a:rPr lang="sk-SK" sz="1200" dirty="0" smtClean="0"/>
              <a:t> </a:t>
            </a:r>
            <a:r>
              <a:rPr lang="sk-SK" sz="1200" b="1" dirty="0" smtClean="0">
                <a:hlinkClick r:id="rId37" tooltip="Juraj Fándly"/>
              </a:rPr>
              <a:t>Juraj </a:t>
            </a:r>
            <a:r>
              <a:rPr lang="sk-SK" sz="1200" b="1" dirty="0" err="1" smtClean="0">
                <a:hlinkClick r:id="rId37" tooltip="Juraj Fándly"/>
              </a:rPr>
              <a:t>Fándly</a:t>
            </a:r>
            <a:r>
              <a:rPr lang="sk-SK" sz="1200" b="1" dirty="0" smtClean="0"/>
              <a:t>, </a:t>
            </a:r>
            <a:r>
              <a:rPr lang="sk-SK" sz="1200" b="1" dirty="0" smtClean="0">
                <a:hlinkClick r:id="rId38" tooltip="Jozef Ignác Bajza"/>
              </a:rPr>
              <a:t>Jozef Ignác </a:t>
            </a:r>
            <a:r>
              <a:rPr lang="sk-SK" sz="1200" b="1" dirty="0" err="1" smtClean="0">
                <a:hlinkClick r:id="rId38" tooltip="Jozef Ignác Bajza"/>
              </a:rPr>
              <a:t>Bajza</a:t>
            </a:r>
            <a:r>
              <a:rPr lang="sk-SK" sz="1200" b="1" dirty="0" smtClean="0"/>
              <a:t>, </a:t>
            </a:r>
            <a:r>
              <a:rPr lang="sk-SK" sz="1200" b="1" dirty="0" smtClean="0">
                <a:hlinkClick r:id="rId39" tooltip="Ján Hollý"/>
              </a:rPr>
              <a:t>Ján Hollý</a:t>
            </a:r>
            <a:r>
              <a:rPr lang="sk-SK" sz="1200" b="1" dirty="0" smtClean="0"/>
              <a:t>, </a:t>
            </a:r>
            <a:r>
              <a:rPr lang="sk-SK" sz="1200" b="1" dirty="0" smtClean="0">
                <a:hlinkClick r:id="rId40" tooltip="Alexander Rudnay"/>
              </a:rPr>
              <a:t>Alexander </a:t>
            </a:r>
            <a:r>
              <a:rPr lang="sk-SK" sz="1200" b="1" dirty="0" err="1" smtClean="0">
                <a:hlinkClick r:id="rId40" tooltip="Alexander Rudnay"/>
              </a:rPr>
              <a:t>Rudnay</a:t>
            </a:r>
            <a:endParaRPr lang="sk-SK" sz="1200" b="1" dirty="0" smtClean="0"/>
          </a:p>
          <a:p>
            <a:r>
              <a:rPr lang="sk-SK" sz="1200" b="1" dirty="0" smtClean="0"/>
              <a:t>Jazykovedné diela : </a:t>
            </a:r>
            <a:r>
              <a:rPr lang="sk-SK" sz="1200" b="1" i="1" dirty="0" smtClean="0"/>
              <a:t>Jazykovedno-kritická rozprava o slovenských písmenách</a:t>
            </a:r>
            <a:endParaRPr lang="sk-SK" sz="1200" dirty="0" smtClean="0"/>
          </a:p>
          <a:p>
            <a:r>
              <a:rPr lang="sk-SK" sz="1200" b="1" i="1" dirty="0" err="1" smtClean="0"/>
              <a:t>Grammatica</a:t>
            </a:r>
            <a:r>
              <a:rPr lang="sk-SK" sz="1200" b="1" i="1" dirty="0" smtClean="0"/>
              <a:t> </a:t>
            </a:r>
            <a:r>
              <a:rPr lang="sk-SK" sz="1200" b="1" i="1" dirty="0" err="1" smtClean="0"/>
              <a:t>slavica</a:t>
            </a:r>
            <a:r>
              <a:rPr lang="sk-SK" sz="1200" b="1" dirty="0" smtClean="0"/>
              <a:t> (</a:t>
            </a:r>
            <a:r>
              <a:rPr lang="sk-SK" sz="1200" b="1" i="1" dirty="0" smtClean="0"/>
              <a:t>Slovenská gramatika</a:t>
            </a:r>
            <a:r>
              <a:rPr lang="sk-SK" sz="1200" b="1" dirty="0" smtClean="0"/>
              <a:t>)</a:t>
            </a:r>
            <a:endParaRPr lang="sk-SK" sz="1200" dirty="0" smtClean="0"/>
          </a:p>
          <a:p>
            <a:r>
              <a:rPr lang="sk-SK" sz="1200" b="1" i="1" dirty="0" err="1" smtClean="0"/>
              <a:t>Slovár</a:t>
            </a:r>
            <a:r>
              <a:rPr lang="sk-SK" sz="1200" b="1" i="1" dirty="0" smtClean="0"/>
              <a:t> Slovenskí </a:t>
            </a:r>
            <a:r>
              <a:rPr lang="sk-SK" sz="1200" b="1" i="1" dirty="0" err="1" smtClean="0"/>
              <a:t>Česko-Laťinsko-Ňemecko-Uherskí</a:t>
            </a:r>
            <a:endParaRPr lang="sk-SK" sz="1200" dirty="0" smtClean="0"/>
          </a:p>
          <a:p>
            <a:endParaRPr lang="sk-SK" sz="1200" b="1" dirty="0" smtClean="0"/>
          </a:p>
          <a:p>
            <a:endParaRPr lang="sk-SK" sz="1200" dirty="0" smtClean="0"/>
          </a:p>
        </p:txBody>
      </p:sp>
      <p:pic>
        <p:nvPicPr>
          <p:cNvPr id="4" name="Obrázok 3" descr="12.jpg"/>
          <p:cNvPicPr>
            <a:picLocks noChangeAspect="1"/>
          </p:cNvPicPr>
          <p:nvPr/>
        </p:nvPicPr>
        <p:blipFill>
          <a:blip r:embed="rId41"/>
          <a:stretch>
            <a:fillRect/>
          </a:stretch>
        </p:blipFill>
        <p:spPr>
          <a:xfrm>
            <a:off x="5929322" y="5072074"/>
            <a:ext cx="1516062" cy="1695446"/>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7467600" cy="1417638"/>
          </a:xfrm>
        </p:spPr>
        <p:txBody>
          <a:bodyPr>
            <a:normAutofit fontScale="90000"/>
          </a:bodyPr>
          <a:lstStyle/>
          <a:p>
            <a:r>
              <a:rPr lang="sk-SK" dirty="0" smtClean="0"/>
              <a:t>Jozef Ignác </a:t>
            </a:r>
            <a:r>
              <a:rPr lang="sk-SK" dirty="0" err="1" smtClean="0"/>
              <a:t>Bajza</a:t>
            </a:r>
            <a:r>
              <a:rPr lang="sk-SK" dirty="0" smtClean="0"/>
              <a:t> ( 1755 – 1836 )</a:t>
            </a:r>
            <a:br>
              <a:rPr lang="sk-SK" dirty="0" smtClean="0"/>
            </a:br>
            <a:r>
              <a:rPr lang="sk-SK" dirty="0" smtClean="0"/>
              <a:t/>
            </a:r>
            <a:br>
              <a:rPr lang="sk-SK" dirty="0" smtClean="0"/>
            </a:br>
            <a:endParaRPr lang="sk-SK" dirty="0"/>
          </a:p>
        </p:txBody>
      </p:sp>
      <p:sp>
        <p:nvSpPr>
          <p:cNvPr id="3" name="Zástupný symbol obsahu 2"/>
          <p:cNvSpPr>
            <a:spLocks noGrp="1"/>
          </p:cNvSpPr>
          <p:nvPr>
            <p:ph sz="quarter" idx="1"/>
          </p:nvPr>
        </p:nvSpPr>
        <p:spPr>
          <a:xfrm>
            <a:off x="0" y="0"/>
            <a:ext cx="9144000" cy="6858000"/>
          </a:xfrm>
        </p:spPr>
        <p:txBody>
          <a:bodyPr>
            <a:normAutofit/>
          </a:bodyPr>
          <a:lstStyle/>
          <a:p>
            <a:endParaRPr lang="sk-SK" dirty="0" smtClean="0"/>
          </a:p>
          <a:p>
            <a:endParaRPr lang="sk-SK" dirty="0" smtClean="0"/>
          </a:p>
          <a:p>
            <a:r>
              <a:rPr lang="sk-SK" sz="1400" dirty="0" smtClean="0"/>
              <a:t>- katolícky </a:t>
            </a:r>
            <a:r>
              <a:rPr lang="sk-SK" sz="1400" dirty="0" smtClean="0">
                <a:hlinkClick r:id="rId2" tooltip="Farár"/>
              </a:rPr>
              <a:t>farár</a:t>
            </a:r>
            <a:r>
              <a:rPr lang="sk-SK" sz="1400" dirty="0" smtClean="0"/>
              <a:t>, </a:t>
            </a:r>
            <a:r>
              <a:rPr lang="sk-SK" sz="1400" dirty="0" smtClean="0">
                <a:hlinkClick r:id="rId3" tooltip="Spisovateľ"/>
              </a:rPr>
              <a:t>spisovateľ</a:t>
            </a:r>
            <a:r>
              <a:rPr lang="sk-SK" sz="1400" dirty="0" smtClean="0"/>
              <a:t>, autor </a:t>
            </a:r>
            <a:r>
              <a:rPr lang="sk-SK" sz="1400" dirty="0" smtClean="0">
                <a:hlinkClick r:id="rId4" tooltip="Satira"/>
              </a:rPr>
              <a:t>satír</a:t>
            </a:r>
            <a:r>
              <a:rPr lang="sk-SK" sz="1400" dirty="0" smtClean="0"/>
              <a:t> a </a:t>
            </a:r>
            <a:r>
              <a:rPr lang="sk-SK" sz="1400" dirty="0" smtClean="0">
                <a:hlinkClick r:id="rId5" tooltip="Epigram"/>
              </a:rPr>
              <a:t>epigramov</a:t>
            </a:r>
            <a:r>
              <a:rPr lang="sk-SK" sz="1400" dirty="0" smtClean="0"/>
              <a:t>, </a:t>
            </a:r>
            <a:r>
              <a:rPr lang="sk-SK" sz="1400" b="1" dirty="0" smtClean="0"/>
              <a:t>autor prvého </a:t>
            </a:r>
            <a:r>
              <a:rPr lang="sk-SK" sz="1400" b="1" dirty="0" smtClean="0">
                <a:hlinkClick r:id="rId6" tooltip="Román"/>
              </a:rPr>
              <a:t>románu</a:t>
            </a:r>
            <a:r>
              <a:rPr lang="sk-SK" sz="1400" b="1" dirty="0" smtClean="0"/>
              <a:t> v </a:t>
            </a:r>
            <a:r>
              <a:rPr lang="sk-SK" sz="1400" b="1" dirty="0" smtClean="0">
                <a:hlinkClick r:id="rId7" tooltip="Slovenčina"/>
              </a:rPr>
              <a:t>slovenčine</a:t>
            </a:r>
            <a:endParaRPr lang="sk-SK" sz="1400" dirty="0" smtClean="0"/>
          </a:p>
          <a:p>
            <a:r>
              <a:rPr lang="sk-SK" sz="1400" dirty="0" smtClean="0"/>
              <a:t>- pochovaný je v krypte v Dóme sv. Martina v Bratislave</a:t>
            </a:r>
            <a:r>
              <a:rPr lang="sk-SK" sz="1400" b="1" i="1" dirty="0" smtClean="0"/>
              <a:t>		</a:t>
            </a:r>
            <a:endParaRPr lang="sk-SK" sz="1400" dirty="0" smtClean="0"/>
          </a:p>
          <a:p>
            <a:r>
              <a:rPr lang="sk-SK" sz="1400" dirty="0" smtClean="0"/>
              <a:t>Prudký a výbušný </a:t>
            </a:r>
            <a:r>
              <a:rPr lang="sk-SK" sz="1400" dirty="0" err="1" smtClean="0"/>
              <a:t>Bajza</a:t>
            </a:r>
            <a:r>
              <a:rPr lang="sk-SK" sz="1400" dirty="0" smtClean="0"/>
              <a:t> sa dostal do konfliktu nielen so svojou cirkevnou vrchnosťou, ktorá zmarila dokončenie a vydanie jedných z jeho prvých diel. Do dlhých a vášnivých sporov o </a:t>
            </a:r>
            <a:r>
              <a:rPr lang="sk-SK" sz="1400" dirty="0" smtClean="0">
                <a:hlinkClick r:id="rId7" tooltip="Slovenčina"/>
              </a:rPr>
              <a:t>slovenčinu</a:t>
            </a:r>
            <a:r>
              <a:rPr lang="sk-SK" sz="1400" dirty="0" smtClean="0"/>
              <a:t> sa dostáva s </a:t>
            </a:r>
            <a:r>
              <a:rPr lang="sk-SK" sz="1400" dirty="0" smtClean="0">
                <a:hlinkClick r:id="rId8" tooltip="Anton Bernolák"/>
              </a:rPr>
              <a:t>Antonom Bernolákom</a:t>
            </a:r>
            <a:r>
              <a:rPr lang="sk-SK" sz="1400" dirty="0" smtClean="0"/>
              <a:t> a </a:t>
            </a:r>
            <a:r>
              <a:rPr lang="sk-SK" sz="1400" dirty="0" smtClean="0">
                <a:hlinkClick r:id="rId9" tooltip="Juraj Fándly"/>
              </a:rPr>
              <a:t>Jurajom </a:t>
            </a:r>
            <a:r>
              <a:rPr lang="sk-SK" sz="1400" dirty="0" err="1" smtClean="0">
                <a:hlinkClick r:id="rId9" tooltip="Juraj Fándly"/>
              </a:rPr>
              <a:t>Fándlym</a:t>
            </a:r>
            <a:r>
              <a:rPr lang="sk-SK" sz="1400" dirty="0" smtClean="0"/>
              <a:t>, ale takmer vzápätí i s jeho patrónom trnavským </a:t>
            </a:r>
            <a:r>
              <a:rPr lang="sk-SK" sz="1400" dirty="0" smtClean="0">
                <a:hlinkClick r:id="rId2" tooltip="Farár"/>
              </a:rPr>
              <a:t>farárom</a:t>
            </a:r>
            <a:r>
              <a:rPr lang="sk-SK" sz="1400" dirty="0" smtClean="0"/>
              <a:t> a </a:t>
            </a:r>
            <a:r>
              <a:rPr lang="sk-SK" sz="1400" dirty="0" smtClean="0">
                <a:hlinkClick r:id="rId10" tooltip="Kanonik (stránka neexistuje)"/>
              </a:rPr>
              <a:t>kanonikom</a:t>
            </a:r>
            <a:r>
              <a:rPr lang="sk-SK" sz="1400" dirty="0" smtClean="0"/>
              <a:t> a zároveň voleným vacovským </a:t>
            </a:r>
            <a:r>
              <a:rPr lang="sk-SK" sz="1400" dirty="0" smtClean="0">
                <a:hlinkClick r:id="rId11" tooltip="Biskup"/>
              </a:rPr>
              <a:t>biskupom</a:t>
            </a:r>
            <a:r>
              <a:rPr lang="sk-SK" sz="1400" dirty="0" smtClean="0"/>
              <a:t> </a:t>
            </a:r>
            <a:r>
              <a:rPr lang="sk-SK" sz="1400" dirty="0" smtClean="0">
                <a:hlinkClick r:id="rId12" tooltip="Barón"/>
              </a:rPr>
              <a:t>barónom</a:t>
            </a:r>
            <a:r>
              <a:rPr lang="sk-SK" sz="1400" dirty="0" smtClean="0"/>
              <a:t> Imrichom </a:t>
            </a:r>
            <a:r>
              <a:rPr lang="sk-SK" sz="1400" dirty="0" err="1" smtClean="0"/>
              <a:t>Perényim</a:t>
            </a:r>
            <a:r>
              <a:rPr lang="sk-SK" sz="1400" dirty="0" smtClean="0"/>
              <a:t>.</a:t>
            </a:r>
          </a:p>
          <a:p>
            <a:pPr>
              <a:buNone/>
            </a:pPr>
            <a:r>
              <a:rPr lang="sk-SK" sz="1400" dirty="0" smtClean="0"/>
              <a:t> </a:t>
            </a:r>
          </a:p>
          <a:p>
            <a:pPr>
              <a:buNone/>
            </a:pPr>
            <a:r>
              <a:rPr lang="sk-SK" sz="1400" dirty="0" smtClean="0"/>
              <a:t>Dielo: </a:t>
            </a:r>
            <a:r>
              <a:rPr lang="sk-SK" sz="1400" b="1" i="1" dirty="0" smtClean="0"/>
              <a:t>René </a:t>
            </a:r>
            <a:r>
              <a:rPr lang="sk-SK" sz="1400" b="1" i="1" dirty="0" err="1" smtClean="0"/>
              <a:t>mláďenca</a:t>
            </a:r>
            <a:r>
              <a:rPr lang="sk-SK" sz="1400" b="1" i="1" dirty="0" smtClean="0"/>
              <a:t> </a:t>
            </a:r>
            <a:r>
              <a:rPr lang="sk-SK" sz="1400" b="1" i="1" dirty="0" err="1" smtClean="0"/>
              <a:t>príhodi</a:t>
            </a:r>
            <a:r>
              <a:rPr lang="sk-SK" sz="1400" b="1" i="1" dirty="0" smtClean="0"/>
              <a:t> a </a:t>
            </a:r>
            <a:r>
              <a:rPr lang="sk-SK" sz="1400" b="1" i="1" dirty="0" err="1" smtClean="0"/>
              <a:t>skúsenosťi</a:t>
            </a:r>
            <a:r>
              <a:rPr lang="sk-SK" sz="1400" dirty="0" smtClean="0"/>
              <a:t> - </a:t>
            </a:r>
            <a:r>
              <a:rPr lang="sk-SK" sz="1400" b="1" dirty="0" smtClean="0"/>
              <a:t>(</a:t>
            </a:r>
            <a:r>
              <a:rPr lang="sk-SK" sz="1400" b="1" i="1" dirty="0" smtClean="0"/>
              <a:t>Príhody a skúsenosti mládenca Reného</a:t>
            </a:r>
            <a:r>
              <a:rPr lang="sk-SK" sz="1400" b="1" dirty="0" smtClean="0"/>
              <a:t>)  - </a:t>
            </a:r>
            <a:r>
              <a:rPr lang="sk-SK" sz="1400" dirty="0" smtClean="0"/>
              <a:t>Román (2 časti) </a:t>
            </a:r>
          </a:p>
          <a:p>
            <a:pPr>
              <a:buNone/>
            </a:pPr>
            <a:r>
              <a:rPr lang="sk-SK" sz="1200" b="1" dirty="0" smtClean="0"/>
              <a:t>Zaradenie do literárneho obdobia</a:t>
            </a:r>
            <a:r>
              <a:rPr lang="sk-SK" sz="1200" dirty="0" smtClean="0"/>
              <a:t> :  Klasicizmus a Osvietenstvo</a:t>
            </a:r>
          </a:p>
          <a:p>
            <a:pPr>
              <a:buNone/>
            </a:pPr>
            <a:r>
              <a:rPr lang="sk-SK" sz="1200" b="1" dirty="0" smtClean="0"/>
              <a:t>Žáner</a:t>
            </a:r>
            <a:r>
              <a:rPr lang="sk-SK" sz="1200" dirty="0" smtClean="0"/>
              <a:t> : Román (2 časti) </a:t>
            </a:r>
          </a:p>
          <a:p>
            <a:pPr>
              <a:buNone/>
            </a:pPr>
            <a:r>
              <a:rPr lang="sk-SK" sz="1200" b="1" dirty="0" smtClean="0"/>
              <a:t>Téma</a:t>
            </a:r>
            <a:r>
              <a:rPr lang="sk-SK" sz="1200" dirty="0" smtClean="0"/>
              <a:t> : Reného cesta za poznaním, túžba po vzdelaní a pravde.</a:t>
            </a:r>
          </a:p>
          <a:p>
            <a:pPr>
              <a:buNone/>
            </a:pPr>
            <a:r>
              <a:rPr lang="sk-SK" sz="1200" b="1" dirty="0" smtClean="0"/>
              <a:t>Kompozícia</a:t>
            </a:r>
            <a:r>
              <a:rPr lang="sk-SK" sz="1200" dirty="0" smtClean="0"/>
              <a:t>: Dielo sa rozčleňuje na dve časti. Prvá časť je viac dobrodružná, pre čitateľa zaujímavejšia, druhá je viac výchovne a kriticky zameraná.</a:t>
            </a:r>
          </a:p>
          <a:p>
            <a:pPr>
              <a:buNone/>
            </a:pPr>
            <a:r>
              <a:rPr lang="sk-SK" sz="1200" b="1" dirty="0" smtClean="0"/>
              <a:t>Hlavná myšlienka</a:t>
            </a:r>
            <a:r>
              <a:rPr lang="sk-SK" sz="1200" dirty="0" smtClean="0"/>
              <a:t> : </a:t>
            </a:r>
            <a:r>
              <a:rPr lang="sk-SK" sz="1200" dirty="0" err="1" smtClean="0"/>
              <a:t>Muftiho</a:t>
            </a:r>
            <a:r>
              <a:rPr lang="sk-SK" sz="1200" dirty="0" smtClean="0"/>
              <a:t> lekár prezradí </a:t>
            </a:r>
            <a:r>
              <a:rPr lang="sk-SK" sz="1200" dirty="0" err="1" smtClean="0"/>
              <a:t>Hadixin</a:t>
            </a:r>
            <a:r>
              <a:rPr lang="sk-SK" sz="1200" dirty="0" smtClean="0"/>
              <a:t> vzťah k Renému a oboch odsúdia na smrť</a:t>
            </a:r>
          </a:p>
          <a:p>
            <a:r>
              <a:rPr lang="sk-SK" sz="1200" b="1" dirty="0" smtClean="0"/>
              <a:t>Postavy </a:t>
            </a:r>
            <a:r>
              <a:rPr lang="sk-SK" sz="1200" dirty="0" smtClean="0"/>
              <a:t>: </a:t>
            </a:r>
            <a:r>
              <a:rPr lang="sk-SK" sz="1200" b="1" dirty="0" smtClean="0"/>
              <a:t>René</a:t>
            </a:r>
            <a:r>
              <a:rPr lang="sk-SK" sz="1200" dirty="0" smtClean="0"/>
              <a:t> – syn talianskeho obchodníka</a:t>
            </a:r>
          </a:p>
          <a:p>
            <a:r>
              <a:rPr lang="sk-SK" sz="1200" b="1" dirty="0" err="1" smtClean="0"/>
              <a:t>Van</a:t>
            </a:r>
            <a:r>
              <a:rPr lang="sk-SK" sz="1200" b="1" dirty="0" smtClean="0"/>
              <a:t> </a:t>
            </a:r>
            <a:r>
              <a:rPr lang="sk-SK" sz="1200" b="1" dirty="0" err="1" smtClean="0"/>
              <a:t>Stiphout</a:t>
            </a:r>
            <a:r>
              <a:rPr lang="sk-SK" sz="1200" dirty="0" smtClean="0"/>
              <a:t> – Reného vychovávateľ a sprievodca na cestách, kňaz</a:t>
            </a:r>
          </a:p>
          <a:p>
            <a:r>
              <a:rPr lang="sk-SK" sz="1200" b="1" dirty="0" smtClean="0"/>
              <a:t>Don </a:t>
            </a:r>
            <a:r>
              <a:rPr lang="sk-SK" sz="1200" b="1" dirty="0" err="1" smtClean="0"/>
              <a:t>Varlet</a:t>
            </a:r>
            <a:r>
              <a:rPr lang="sk-SK" sz="1200" dirty="0" smtClean="0"/>
              <a:t> – Reného otec, taliansky obchodník</a:t>
            </a:r>
          </a:p>
          <a:p>
            <a:r>
              <a:rPr lang="sk-SK" sz="1200" b="1" dirty="0" smtClean="0"/>
              <a:t>Fatima</a:t>
            </a:r>
            <a:r>
              <a:rPr lang="sk-SK" sz="1200" dirty="0" smtClean="0"/>
              <a:t> – Reného stratená sestra</a:t>
            </a:r>
          </a:p>
          <a:p>
            <a:r>
              <a:rPr lang="sk-SK" sz="1200" b="1" dirty="0" smtClean="0"/>
              <a:t>tripoliský paša</a:t>
            </a:r>
            <a:r>
              <a:rPr lang="sk-SK" sz="1200" dirty="0" smtClean="0"/>
              <a:t> – správca Tripolisu</a:t>
            </a:r>
          </a:p>
          <a:p>
            <a:r>
              <a:rPr lang="sk-SK" sz="1200" b="1" dirty="0" err="1" smtClean="0"/>
              <a:t>Hadixa</a:t>
            </a:r>
            <a:r>
              <a:rPr lang="sk-SK" sz="1200" dirty="0" smtClean="0"/>
              <a:t> – Reného láska</a:t>
            </a:r>
          </a:p>
          <a:p>
            <a:r>
              <a:rPr lang="sk-SK" sz="1200" b="1" dirty="0" err="1" smtClean="0"/>
              <a:t>mufti</a:t>
            </a:r>
            <a:r>
              <a:rPr lang="sk-SK" sz="1200" dirty="0" smtClean="0"/>
              <a:t> – </a:t>
            </a:r>
            <a:r>
              <a:rPr lang="sk-SK" sz="1200" dirty="0" err="1" smtClean="0"/>
              <a:t>Hadixin</a:t>
            </a:r>
            <a:r>
              <a:rPr lang="sk-SK" sz="1200" dirty="0" smtClean="0"/>
              <a:t> otec, mohamedánsky patriarcha</a:t>
            </a:r>
          </a:p>
          <a:p>
            <a:pPr>
              <a:buNone/>
            </a:pPr>
            <a:r>
              <a:rPr lang="sk-SK" sz="1200" dirty="0" smtClean="0"/>
              <a:t> </a:t>
            </a:r>
          </a:p>
          <a:p>
            <a:pPr>
              <a:buNone/>
            </a:pPr>
            <a:endParaRPr lang="sk-SK" sz="1200" dirty="0" smtClean="0"/>
          </a:p>
          <a:p>
            <a:pPr>
              <a:buNone/>
            </a:pPr>
            <a:endParaRPr lang="sk-SK" sz="1200" dirty="0" smtClean="0"/>
          </a:p>
          <a:p>
            <a:pPr>
              <a:buNone/>
            </a:pPr>
            <a:endParaRPr lang="sk-SK" dirty="0"/>
          </a:p>
        </p:txBody>
      </p:sp>
      <p:pic>
        <p:nvPicPr>
          <p:cNvPr id="4" name="Obrázok 3" descr="15.jpg"/>
          <p:cNvPicPr>
            <a:picLocks noChangeAspect="1"/>
          </p:cNvPicPr>
          <p:nvPr/>
        </p:nvPicPr>
        <p:blipFill>
          <a:blip r:embed="rId13"/>
          <a:stretch>
            <a:fillRect/>
          </a:stretch>
        </p:blipFill>
        <p:spPr>
          <a:xfrm>
            <a:off x="5643570" y="4572008"/>
            <a:ext cx="2214578" cy="214314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214282" y="2571744"/>
            <a:ext cx="8572560" cy="4286256"/>
          </a:xfrm>
        </p:spPr>
        <p:txBody>
          <a:bodyPr>
            <a:normAutofit/>
          </a:bodyPr>
          <a:lstStyle/>
          <a:p>
            <a:pPr>
              <a:buNone/>
            </a:pPr>
            <a:r>
              <a:rPr lang="sk-SK" dirty="0" smtClean="0"/>
              <a:t>Juraj </a:t>
            </a:r>
            <a:r>
              <a:rPr lang="sk-SK" dirty="0" err="1" smtClean="0"/>
              <a:t>Fándly</a:t>
            </a:r>
            <a:r>
              <a:rPr lang="sk-SK" dirty="0" smtClean="0"/>
              <a:t> (1750 – 1811)</a:t>
            </a:r>
          </a:p>
          <a:p>
            <a:pPr>
              <a:buNone/>
            </a:pPr>
            <a:r>
              <a:rPr lang="sk-SK" sz="1200" dirty="0" smtClean="0"/>
              <a:t>- </a:t>
            </a:r>
            <a:r>
              <a:rPr lang="sk-SK" sz="1200" dirty="0" smtClean="0">
                <a:hlinkClick r:id="rId2" tooltip="Slovensko"/>
              </a:rPr>
              <a:t>slovenský</a:t>
            </a:r>
            <a:r>
              <a:rPr lang="sk-SK" sz="1200" dirty="0" smtClean="0"/>
              <a:t> osvietenský </a:t>
            </a:r>
            <a:r>
              <a:rPr lang="sk-SK" sz="1200" dirty="0" smtClean="0">
                <a:hlinkClick r:id="rId3" tooltip="Spisovateľ"/>
              </a:rPr>
              <a:t>spisovateľ</a:t>
            </a:r>
            <a:r>
              <a:rPr lang="sk-SK" sz="1200" dirty="0" smtClean="0"/>
              <a:t>, rímskokatolícky </a:t>
            </a:r>
            <a:r>
              <a:rPr lang="sk-SK" sz="1200" dirty="0" smtClean="0">
                <a:hlinkClick r:id="rId4" tooltip="Kňaz"/>
              </a:rPr>
              <a:t>kňaz</a:t>
            </a:r>
            <a:r>
              <a:rPr lang="sk-SK" sz="1200" dirty="0" smtClean="0"/>
              <a:t> (najdlhšie pôsobil ako farára v Naháči) a </a:t>
            </a:r>
            <a:r>
              <a:rPr lang="sk-SK" sz="1200" dirty="0" smtClean="0">
                <a:hlinkClick r:id="rId5" tooltip="Entomológ"/>
              </a:rPr>
              <a:t>entomológ</a:t>
            </a:r>
            <a:r>
              <a:rPr lang="sk-SK" sz="1200" dirty="0" smtClean="0"/>
              <a:t> – </a:t>
            </a:r>
            <a:r>
              <a:rPr lang="sk-SK" sz="1200" dirty="0" smtClean="0">
                <a:hlinkClick r:id="rId6" tooltip="Včelárstvo"/>
              </a:rPr>
              <a:t>včelár</a:t>
            </a:r>
            <a:endParaRPr lang="sk-SK" sz="1200" dirty="0" smtClean="0"/>
          </a:p>
          <a:p>
            <a:pPr>
              <a:buNone/>
            </a:pPr>
            <a:r>
              <a:rPr lang="sk-SK" sz="1200" dirty="0" smtClean="0"/>
              <a:t>- </a:t>
            </a:r>
            <a:r>
              <a:rPr lang="sk-SK" sz="1200" b="1" u="sng" dirty="0" smtClean="0"/>
              <a:t>ako prvý využil bernolákovčinu pri písaní diel</a:t>
            </a:r>
            <a:endParaRPr lang="sk-SK" sz="1200" dirty="0" smtClean="0"/>
          </a:p>
          <a:p>
            <a:pPr>
              <a:buNone/>
            </a:pPr>
            <a:r>
              <a:rPr lang="sk-SK" sz="1200" dirty="0" smtClean="0"/>
              <a:t>- zakladateľ </a:t>
            </a:r>
            <a:r>
              <a:rPr lang="sk-SK" sz="1200" i="1" dirty="0" smtClean="0"/>
              <a:t>Slovenského učeného tovarišstva</a:t>
            </a:r>
            <a:r>
              <a:rPr lang="sk-SK" sz="1200" dirty="0" smtClean="0"/>
              <a:t> (Trnava)</a:t>
            </a:r>
          </a:p>
          <a:p>
            <a:pPr>
              <a:buNone/>
            </a:pPr>
            <a:r>
              <a:rPr lang="sk-SK" sz="1400" b="1" i="1" dirty="0" err="1" smtClean="0"/>
              <a:t>Dúverná</a:t>
            </a:r>
            <a:r>
              <a:rPr lang="sk-SK" sz="1400" b="1" i="1" dirty="0" smtClean="0"/>
              <a:t> </a:t>
            </a:r>
            <a:r>
              <a:rPr lang="sk-SK" sz="1400" b="1" i="1" dirty="0" err="1" smtClean="0"/>
              <a:t>zmlúva</a:t>
            </a:r>
            <a:r>
              <a:rPr lang="sk-SK" sz="1400" b="1" i="1" dirty="0" smtClean="0"/>
              <a:t> medzi </a:t>
            </a:r>
            <a:r>
              <a:rPr lang="sk-SK" sz="1400" b="1" i="1" dirty="0" err="1" smtClean="0"/>
              <a:t>mňíchom</a:t>
            </a:r>
            <a:r>
              <a:rPr lang="sk-SK" sz="1400" b="1" i="1" dirty="0" smtClean="0"/>
              <a:t> a </a:t>
            </a:r>
            <a:r>
              <a:rPr lang="sk-SK" sz="1400" b="1" i="1" dirty="0" err="1" smtClean="0"/>
              <a:t>diáblom</a:t>
            </a:r>
            <a:endParaRPr lang="sk-SK" sz="1400" b="1" i="1" dirty="0" smtClean="0"/>
          </a:p>
          <a:p>
            <a:pPr>
              <a:buNone/>
            </a:pPr>
            <a:r>
              <a:rPr lang="sk-SK" sz="1200" dirty="0" smtClean="0"/>
              <a:t>- </a:t>
            </a:r>
            <a:r>
              <a:rPr lang="sk-SK" sz="1200" b="1" dirty="0" smtClean="0"/>
              <a:t>prvé väčšie literárne dielo napísané bernolákovským pravopisom</a:t>
            </a:r>
            <a:endParaRPr lang="sk-SK" sz="1200" dirty="0" smtClean="0"/>
          </a:p>
          <a:p>
            <a:pPr>
              <a:buNone/>
            </a:pPr>
            <a:r>
              <a:rPr lang="sk-SK" sz="1200" dirty="0" smtClean="0"/>
              <a:t>- vysvetľuje a schvaľuje zrušenie meditatívnych reholí cisárom Jozefom II.; blahobyt mníchov stavia do kontrastu s biedou a zaostalosťou ľudu; obviňuje mníchov, že udržiavali ľud v nevedomosti a ostro sa stavia proti poverám, odpustkom a falošným zázrakom; bohatstvo kláštorov chce využiť na vybudovanie škôl, nemocníc, chce zmierniť biedu ľudu</a:t>
            </a:r>
          </a:p>
          <a:p>
            <a:pPr>
              <a:buFontTx/>
              <a:buChar char="-"/>
            </a:pPr>
            <a:r>
              <a:rPr lang="sk-SK" sz="1200" b="1" dirty="0" smtClean="0"/>
              <a:t>forma diela je vedecko-satirická rozprava napísaná formou dialógu medzi mníchom </a:t>
            </a:r>
            <a:r>
              <a:rPr lang="sk-SK" sz="1200" b="1" dirty="0" err="1" smtClean="0"/>
              <a:t>Atanaziom</a:t>
            </a:r>
            <a:r>
              <a:rPr lang="sk-SK" sz="1200" b="1" dirty="0" smtClean="0"/>
              <a:t> a uštipačným diablom </a:t>
            </a:r>
            <a:r>
              <a:rPr lang="sk-SK" sz="1200" b="1" dirty="0" err="1" smtClean="0"/>
              <a:t>Titinillom</a:t>
            </a:r>
            <a:endParaRPr lang="sk-SK" sz="1200" b="1" dirty="0" smtClean="0"/>
          </a:p>
          <a:p>
            <a:pPr>
              <a:buNone/>
            </a:pPr>
            <a:r>
              <a:rPr lang="sk-SK" sz="1300" b="1" dirty="0" smtClean="0"/>
              <a:t>ĽUDOVÝCHOVNÉ SPISY JURAJA FÁNDLYHO:</a:t>
            </a:r>
          </a:p>
          <a:p>
            <a:pPr>
              <a:buNone/>
            </a:pPr>
            <a:r>
              <a:rPr lang="sk-SK" sz="1400" dirty="0" smtClean="0"/>
              <a:t>- vydané až po zániku Slovenského učeného tovarišstva</a:t>
            </a:r>
          </a:p>
          <a:p>
            <a:pPr>
              <a:buNone/>
            </a:pPr>
            <a:r>
              <a:rPr lang="sk-SK" sz="1400" b="1" dirty="0" smtClean="0"/>
              <a:t>- </a:t>
            </a:r>
            <a:r>
              <a:rPr lang="sk-SK" sz="1400" dirty="0" err="1" smtClean="0"/>
              <a:t>Fándlyho</a:t>
            </a:r>
            <a:r>
              <a:rPr lang="sk-SK" sz="1400" dirty="0" smtClean="0"/>
              <a:t> vyjadrenie zo spisu </a:t>
            </a:r>
            <a:r>
              <a:rPr lang="sk-SK" sz="1400" i="1" dirty="0" smtClean="0"/>
              <a:t>O úhoroch</a:t>
            </a:r>
            <a:r>
              <a:rPr lang="sk-SK" sz="1400" dirty="0" smtClean="0"/>
              <a:t>, že „</a:t>
            </a:r>
            <a:r>
              <a:rPr lang="sk-SK" sz="1400" b="1" dirty="0" smtClean="0"/>
              <a:t>píše preto, aby v uhorskej krajine taká chudoba a psota nebola</a:t>
            </a:r>
            <a:r>
              <a:rPr lang="sk-SK" sz="1400" dirty="0" smtClean="0"/>
              <a:t>”, možno považovať za motto celej jeho osvetovej literárnej tvorby</a:t>
            </a:r>
            <a:endParaRPr lang="sk-SK" sz="1300" dirty="0" smtClean="0"/>
          </a:p>
          <a:p>
            <a:pPr>
              <a:buNone/>
            </a:pPr>
            <a:endParaRPr lang="sk-SK" dirty="0"/>
          </a:p>
        </p:txBody>
      </p:sp>
      <p:sp>
        <p:nvSpPr>
          <p:cNvPr id="8" name="Nadpis 1"/>
          <p:cNvSpPr>
            <a:spLocks noGrp="1"/>
          </p:cNvSpPr>
          <p:nvPr>
            <p:ph type="title"/>
          </p:nvPr>
        </p:nvSpPr>
        <p:spPr>
          <a:xfrm>
            <a:off x="457200" y="274638"/>
            <a:ext cx="7467600" cy="2225668"/>
          </a:xfrm>
        </p:spPr>
        <p:txBody>
          <a:bodyPr>
            <a:noAutofit/>
          </a:bodyPr>
          <a:lstStyle/>
          <a:p>
            <a:r>
              <a:rPr lang="sk-SK" sz="1200" dirty="0" smtClean="0"/>
              <a:t>1. René je synom bohatého benátskeho kupca. Na cestách za obchodom po východných krajinách ho sprevádza jeho učiteľ </a:t>
            </a:r>
            <a:r>
              <a:rPr lang="sk-SK" sz="1200" dirty="0" err="1" smtClean="0"/>
              <a:t>van</a:t>
            </a:r>
            <a:r>
              <a:rPr lang="sk-SK" sz="1200" dirty="0" smtClean="0"/>
              <a:t> </a:t>
            </a:r>
            <a:r>
              <a:rPr lang="sk-SK" sz="1200" dirty="0" err="1" smtClean="0"/>
              <a:t>Stiphout</a:t>
            </a:r>
            <a:r>
              <a:rPr lang="sk-SK" sz="1200" dirty="0" smtClean="0"/>
              <a:t>. Po stroskotaní lode sa René dostáva do otroctva do Egypta. V Káhire vyučuje európskym mravom dcéru mohamedánskeho patriarchu </a:t>
            </a:r>
            <a:r>
              <a:rPr lang="sk-SK" sz="1200" dirty="0" err="1" smtClean="0"/>
              <a:t>Hadixu</a:t>
            </a:r>
            <a:r>
              <a:rPr lang="sk-SK" sz="1200" dirty="0" smtClean="0"/>
              <a:t>. Tá sa do neho zamiluje. René je odsúdený na trest smrti za potupenie mohamedánskej viery. Všetko sa vysvetlí, patriarcha im odpustí a René si odvedie </a:t>
            </a:r>
            <a:r>
              <a:rPr lang="sk-SK" sz="1200" dirty="0" err="1" smtClean="0"/>
              <a:t>Hadixu</a:t>
            </a:r>
            <a:r>
              <a:rPr lang="sk-SK" sz="1200" dirty="0" smtClean="0"/>
              <a:t> späť do Talianska.</a:t>
            </a:r>
            <a:br>
              <a:rPr lang="sk-SK" sz="1200" dirty="0" smtClean="0"/>
            </a:br>
            <a:r>
              <a:rPr lang="sk-SK" sz="1200" dirty="0" smtClean="0"/>
              <a:t/>
            </a:r>
            <a:br>
              <a:rPr lang="sk-SK" sz="1200" dirty="0" smtClean="0"/>
            </a:br>
            <a:r>
              <a:rPr lang="sk-SK" sz="1200" dirty="0" smtClean="0"/>
              <a:t>2. V sprievode “tovariša cesty” sa René so svojim učiteľom dostáva na Slovensko. Spoznáva život meštianstva, šľachty, chudobných ľudí. “Tovariš cesty” im vysvetľuje pomery na Slovensku. Prechádzajú po dedinách, kde majú možnosť spoznávať život, zmýšľanie, kultúrne a sociálne pomery. Navštívia fary oboch vyznaní, sedliacku svadbu židovského krčmára. Koniec románu chýba.</a:t>
            </a:r>
            <a:endParaRPr lang="sk-SK"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sz="quarter" idx="1"/>
          </p:nvPr>
        </p:nvSpPr>
        <p:spPr>
          <a:xfrm>
            <a:off x="214313" y="142875"/>
            <a:ext cx="8358187" cy="6500813"/>
          </a:xfrm>
        </p:spPr>
        <p:txBody>
          <a:bodyPr>
            <a:normAutofit/>
          </a:bodyPr>
          <a:lstStyle/>
          <a:p>
            <a:pPr>
              <a:buFontTx/>
              <a:buChar char="-"/>
            </a:pPr>
            <a:r>
              <a:rPr lang="sk-SK" sz="1200" dirty="0" smtClean="0"/>
              <a:t>Aj keď sú tieto knihy </a:t>
            </a:r>
            <a:r>
              <a:rPr lang="sk-SK" sz="1200" b="1" dirty="0" smtClean="0"/>
              <a:t>určené</a:t>
            </a:r>
            <a:r>
              <a:rPr lang="sk-SK" sz="1200" dirty="0" smtClean="0"/>
              <a:t> </a:t>
            </a:r>
            <a:r>
              <a:rPr lang="sk-SK" sz="1200" b="1" dirty="0" smtClean="0"/>
              <a:t>najmä pre praktické využitie a sú adresované najširším</a:t>
            </a:r>
            <a:r>
              <a:rPr lang="sk-SK" sz="1200" dirty="0" smtClean="0"/>
              <a:t> </a:t>
            </a:r>
            <a:r>
              <a:rPr lang="sk-SK" sz="1200" b="1" dirty="0" smtClean="0"/>
              <a:t>vrstvám</a:t>
            </a:r>
            <a:r>
              <a:rPr lang="sk-SK" sz="1200" dirty="0" smtClean="0"/>
              <a:t>, nemožno im uprieť ani literárne kvality. Vyniká v nich predovšetkým </a:t>
            </a:r>
            <a:r>
              <a:rPr lang="sk-SK" sz="1200" dirty="0" err="1" smtClean="0"/>
              <a:t>Fándlyho</a:t>
            </a:r>
            <a:r>
              <a:rPr lang="sk-SK" sz="1200" dirty="0" smtClean="0"/>
              <a:t> rozprávačský talent - v spise O úhoroch si napr. zvolil dialogickú formu, „</a:t>
            </a:r>
            <a:r>
              <a:rPr lang="sk-SK" sz="1200" dirty="0" err="1" smtClean="0"/>
              <a:t>rozmlúvání</a:t>
            </a:r>
            <a:r>
              <a:rPr lang="sk-SK" sz="1200" dirty="0" smtClean="0"/>
              <a:t> </a:t>
            </a:r>
            <a:r>
              <a:rPr lang="sk-SK" sz="1200" dirty="0" err="1" smtClean="0"/>
              <a:t>mezi</a:t>
            </a:r>
            <a:r>
              <a:rPr lang="sk-SK" sz="1200" dirty="0" smtClean="0"/>
              <a:t> </a:t>
            </a:r>
            <a:r>
              <a:rPr lang="sk-SK" sz="1200" dirty="0" err="1" smtClean="0"/>
              <a:t>úradskíma</a:t>
            </a:r>
            <a:r>
              <a:rPr lang="sk-SK" sz="1200" dirty="0" smtClean="0"/>
              <a:t> a richtárom“. </a:t>
            </a:r>
          </a:p>
          <a:p>
            <a:pPr>
              <a:buNone/>
            </a:pPr>
            <a:r>
              <a:rPr lang="sk-SK" sz="1100" b="1" i="1" dirty="0" err="1" smtClean="0"/>
              <a:t>Piľní</a:t>
            </a:r>
            <a:r>
              <a:rPr lang="sk-SK" sz="1100" b="1" i="1" dirty="0" smtClean="0"/>
              <a:t> </a:t>
            </a:r>
            <a:r>
              <a:rPr lang="sk-SK" sz="1100" b="1" i="1" dirty="0" err="1" smtClean="0"/>
              <a:t>domajší</a:t>
            </a:r>
            <a:r>
              <a:rPr lang="sk-SK" sz="1100" b="1" i="1" dirty="0" smtClean="0"/>
              <a:t> a poľní hospodár</a:t>
            </a:r>
            <a:endParaRPr lang="sk-SK" sz="1100" dirty="0" smtClean="0"/>
          </a:p>
          <a:p>
            <a:pPr>
              <a:buNone/>
            </a:pPr>
            <a:r>
              <a:rPr lang="sk-SK" sz="1100" b="1" i="1" dirty="0" err="1" smtClean="0"/>
              <a:t>Zeľinkár</a:t>
            </a:r>
            <a:r>
              <a:rPr lang="sk-SK" sz="1100" b="1" dirty="0" smtClean="0"/>
              <a:t> </a:t>
            </a:r>
            <a:r>
              <a:rPr lang="sk-SK" sz="1100" dirty="0" smtClean="0"/>
              <a:t>– dielo, ku ktorému napísal len predslov a zotriedil ho, obsah prevzal z iného diela</a:t>
            </a:r>
          </a:p>
          <a:p>
            <a:pPr>
              <a:buNone/>
            </a:pPr>
            <a:r>
              <a:rPr lang="sk-SK" sz="1100" b="1" i="1" dirty="0" smtClean="0"/>
              <a:t>O úhoroch </a:t>
            </a:r>
            <a:r>
              <a:rPr lang="sk-SK" sz="1100" b="1" i="1" dirty="0" err="1" smtClean="0"/>
              <a:t>ai</a:t>
            </a:r>
            <a:r>
              <a:rPr lang="sk-SK" sz="1100" b="1" i="1" dirty="0" smtClean="0"/>
              <a:t> včelách </a:t>
            </a:r>
            <a:r>
              <a:rPr lang="sk-SK" sz="1100" b="1" i="1" dirty="0" err="1" smtClean="0"/>
              <a:t>rozmlúváňí</a:t>
            </a:r>
            <a:endParaRPr lang="sk-SK" sz="1100" dirty="0" smtClean="0"/>
          </a:p>
          <a:p>
            <a:pPr>
              <a:buNone/>
            </a:pPr>
            <a:r>
              <a:rPr lang="sk-SK" sz="1100" b="1" i="1" dirty="0" smtClean="0"/>
              <a:t>Slovenskí včelár</a:t>
            </a:r>
            <a:endParaRPr lang="sk-SK" sz="1100" dirty="0" smtClean="0"/>
          </a:p>
          <a:p>
            <a:pPr>
              <a:buNone/>
            </a:pPr>
            <a:r>
              <a:rPr lang="sk-SK" sz="1100" b="1" i="1" dirty="0" err="1" smtClean="0"/>
              <a:t>Ovčár</a:t>
            </a:r>
            <a:endParaRPr lang="sk-SK" sz="1100" dirty="0" smtClean="0"/>
          </a:p>
          <a:p>
            <a:endParaRPr lang="sk-SK" dirty="0" smtClean="0"/>
          </a:p>
          <a:p>
            <a:endParaRPr lang="sk-SK" dirty="0" smtClean="0"/>
          </a:p>
          <a:p>
            <a:endParaRPr lang="sk-SK" dirty="0" smtClean="0"/>
          </a:p>
          <a:p>
            <a:endParaRPr lang="sk-SK" dirty="0" smtClean="0"/>
          </a:p>
          <a:p>
            <a:endParaRPr lang="sk-SK" dirty="0" smtClean="0"/>
          </a:p>
          <a:p>
            <a:endParaRPr lang="sk-SK" dirty="0" smtClean="0"/>
          </a:p>
          <a:p>
            <a:pPr>
              <a:buNone/>
            </a:pPr>
            <a:endParaRPr lang="sk-SK" dirty="0" smtClean="0"/>
          </a:p>
          <a:p>
            <a:pPr>
              <a:buNone/>
            </a:pPr>
            <a:r>
              <a:rPr lang="sk-SK" dirty="0" smtClean="0"/>
              <a:t>                                                     </a:t>
            </a:r>
            <a:r>
              <a:rPr lang="sk-SK" dirty="0" smtClean="0">
                <a:solidFill>
                  <a:srgbClr val="B10F83"/>
                </a:solidFill>
                <a:latin typeface="Bell MT" pitchFamily="18" charset="0"/>
              </a:rPr>
              <a:t>Ďakujem za pozornosť </a:t>
            </a:r>
          </a:p>
          <a:p>
            <a:pPr>
              <a:buNone/>
            </a:pPr>
            <a:endParaRPr lang="sk-SK" dirty="0" smtClean="0">
              <a:solidFill>
                <a:srgbClr val="B10F83"/>
              </a:solidFill>
              <a:latin typeface="Bell MT" pitchFamily="18" charset="0"/>
            </a:endParaRPr>
          </a:p>
          <a:p>
            <a:pPr>
              <a:buNone/>
            </a:pPr>
            <a:r>
              <a:rPr lang="sk-SK" sz="1200" dirty="0" smtClean="0">
                <a:solidFill>
                  <a:schemeClr val="tx1">
                    <a:lumMod val="95000"/>
                    <a:lumOff val="5000"/>
                  </a:schemeClr>
                </a:solidFill>
                <a:latin typeface="Bell MT" pitchFamily="18" charset="0"/>
              </a:rPr>
              <a:t>                                                                                                                                                                 V. </a:t>
            </a:r>
            <a:r>
              <a:rPr lang="sk-SK" sz="1200" smtClean="0">
                <a:solidFill>
                  <a:schemeClr val="tx1">
                    <a:lumMod val="95000"/>
                    <a:lumOff val="5000"/>
                  </a:schemeClr>
                </a:solidFill>
                <a:latin typeface="Bell MT" pitchFamily="18" charset="0"/>
              </a:rPr>
              <a:t>HB  Dominika </a:t>
            </a:r>
            <a:r>
              <a:rPr lang="sk-SK" sz="1200" dirty="0" err="1" smtClean="0">
                <a:solidFill>
                  <a:schemeClr val="tx1">
                    <a:lumMod val="95000"/>
                    <a:lumOff val="5000"/>
                  </a:schemeClr>
                </a:solidFill>
                <a:latin typeface="Bell MT" pitchFamily="18" charset="0"/>
              </a:rPr>
              <a:t>Kvačkajová</a:t>
            </a:r>
            <a:endParaRPr lang="sk-SK" sz="1200" dirty="0" smtClean="0">
              <a:solidFill>
                <a:schemeClr val="tx1">
                  <a:lumMod val="95000"/>
                  <a:lumOff val="5000"/>
                </a:schemeClr>
              </a:solidFill>
              <a:latin typeface="Bell MT" pitchFamily="18" charset="0"/>
            </a:endParaRPr>
          </a:p>
        </p:txBody>
      </p:sp>
      <p:pic>
        <p:nvPicPr>
          <p:cNvPr id="5" name="Obrázok 4" descr="65.jpg"/>
          <p:cNvPicPr>
            <a:picLocks noChangeAspect="1"/>
          </p:cNvPicPr>
          <p:nvPr/>
        </p:nvPicPr>
        <p:blipFill>
          <a:blip r:embed="rId2"/>
          <a:stretch>
            <a:fillRect/>
          </a:stretch>
        </p:blipFill>
        <p:spPr>
          <a:xfrm>
            <a:off x="285720" y="2214554"/>
            <a:ext cx="1857388" cy="1714512"/>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áda">
  <a:themeElements>
    <a:clrScheme name="Arkád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ád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ád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84</TotalTime>
  <Words>542</Words>
  <Application>Microsoft Office PowerPoint</Application>
  <PresentationFormat>Prezentácia na obrazovke (4:3)</PresentationFormat>
  <Paragraphs>74</Paragraphs>
  <Slides>5</Slides>
  <Notes>0</Notes>
  <HiddenSlides>0</HiddenSlides>
  <MMClips>0</MMClips>
  <ScaleCrop>false</ScaleCrop>
  <HeadingPairs>
    <vt:vector size="4" baseType="variant">
      <vt:variant>
        <vt:lpstr>Motív</vt:lpstr>
      </vt:variant>
      <vt:variant>
        <vt:i4>1</vt:i4>
      </vt:variant>
      <vt:variant>
        <vt:lpstr>Nadpisy snímok</vt:lpstr>
      </vt:variant>
      <vt:variant>
        <vt:i4>5</vt:i4>
      </vt:variant>
    </vt:vector>
  </HeadingPairs>
  <TitlesOfParts>
    <vt:vector size="6" baseType="lpstr">
      <vt:lpstr>Arkáda</vt:lpstr>
      <vt:lpstr>Prvá fáza národného obrodenia -            osvietenstvo (1720 – 1820 )</vt:lpstr>
      <vt:lpstr>Predstavitelia:                       ANTON BERNOLÁk ( 1762 – 1813 ) </vt:lpstr>
      <vt:lpstr>Jozef Ignác Bajza ( 1755 – 1836 )  </vt:lpstr>
      <vt:lpstr>1. René je synom bohatého benátskeho kupca. Na cestách za obchodom po východných krajinách ho sprevádza jeho učiteľ van Stiphout. Po stroskotaní lode sa René dostáva do otroctva do Egypta. V Káhire vyučuje európskym mravom dcéru mohamedánskeho patriarchu Hadixu. Tá sa do neho zamiluje. René je odsúdený na trest smrti za potupenie mohamedánskej viery. Všetko sa vysvetlí, patriarcha im odpustí a René si odvedie Hadixu späť do Talianska.  2. V sprievode “tovariša cesty” sa René so svojim učiteľom dostáva na Slovensko. Spoznáva život meštianstva, šľachty, chudobných ľudí. “Tovariš cesty” im vysvetľuje pomery na Slovensku. Prechádzajú po dedinách, kde majú možnosť spoznávať život, zmýšľanie, kultúrne a sociálne pomery. Navštívia fary oboch vyznaní, sedliacku svadbu židovského krčmára. Koniec románu chýba.</vt:lpstr>
      <vt:lpstr>Snímka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Prvá fáza národného obrodenia -            osvietenstvo</dc:title>
  <dc:creator>ZALMAN</dc:creator>
  <cp:lastModifiedBy>ZALMAN</cp:lastModifiedBy>
  <cp:revision>11</cp:revision>
  <dcterms:created xsi:type="dcterms:W3CDTF">2016-12-07T13:34:58Z</dcterms:created>
  <dcterms:modified xsi:type="dcterms:W3CDTF">2016-12-07T16:26:16Z</dcterms:modified>
</cp:coreProperties>
</file>