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4322A3E-E0AF-42E1-880A-A961701B7184}" type="datetimeFigureOut">
              <a:rPr lang="sk-SK" smtClean="0"/>
              <a:t>6. 12. 2016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9D863-9D3C-42C9-A078-B278D3F7A41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22A3E-E0AF-42E1-880A-A961701B7184}" type="datetimeFigureOut">
              <a:rPr lang="sk-SK" smtClean="0"/>
              <a:t>6. 12. 2016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9D863-9D3C-42C9-A078-B278D3F7A41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22A3E-E0AF-42E1-880A-A961701B7184}" type="datetimeFigureOut">
              <a:rPr lang="sk-SK" smtClean="0"/>
              <a:t>6. 12. 2016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9D863-9D3C-42C9-A078-B278D3F7A41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22A3E-E0AF-42E1-880A-A961701B7184}" type="datetimeFigureOut">
              <a:rPr lang="sk-SK" smtClean="0"/>
              <a:t>6. 12. 2016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9D863-9D3C-42C9-A078-B278D3F7A411}" type="slidenum">
              <a:rPr lang="sk-SK" smtClean="0"/>
              <a:t>‹#›</a:t>
            </a:fld>
            <a:endParaRPr lang="sk-SK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22A3E-E0AF-42E1-880A-A961701B7184}" type="datetimeFigureOut">
              <a:rPr lang="sk-SK" smtClean="0"/>
              <a:t>6. 12. 2016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9D863-9D3C-42C9-A078-B278D3F7A411}" type="slidenum">
              <a:rPr lang="sk-SK" smtClean="0"/>
              <a:t>‹#›</a:t>
            </a:fld>
            <a:endParaRPr lang="sk-SK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22A3E-E0AF-42E1-880A-A961701B7184}" type="datetimeFigureOut">
              <a:rPr lang="sk-SK" smtClean="0"/>
              <a:t>6. 12. 2016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9D863-9D3C-42C9-A078-B278D3F7A411}" type="slidenum">
              <a:rPr lang="sk-SK" smtClean="0"/>
              <a:t>‹#›</a:t>
            </a:fld>
            <a:endParaRPr lang="sk-SK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22A3E-E0AF-42E1-880A-A961701B7184}" type="datetimeFigureOut">
              <a:rPr lang="sk-SK" smtClean="0"/>
              <a:t>6. 12. 2016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9D863-9D3C-42C9-A078-B278D3F7A41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22A3E-E0AF-42E1-880A-A961701B7184}" type="datetimeFigureOut">
              <a:rPr lang="sk-SK" smtClean="0"/>
              <a:t>6. 12. 2016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9D863-9D3C-42C9-A078-B278D3F7A411}" type="slidenum">
              <a:rPr lang="sk-SK" smtClean="0"/>
              <a:t>‹#›</a:t>
            </a:fld>
            <a:endParaRPr lang="sk-SK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22A3E-E0AF-42E1-880A-A961701B7184}" type="datetimeFigureOut">
              <a:rPr lang="sk-SK" smtClean="0"/>
              <a:t>6. 12. 2016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9D863-9D3C-42C9-A078-B278D3F7A41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22A3E-E0AF-42E1-880A-A961701B7184}" type="datetimeFigureOut">
              <a:rPr lang="sk-SK" smtClean="0"/>
              <a:t>6. 12. 2016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9D863-9D3C-42C9-A078-B278D3F7A411}" type="slidenum">
              <a:rPr lang="sk-SK" smtClean="0"/>
              <a:t>‹#›</a:t>
            </a:fld>
            <a:endParaRPr lang="sk-SK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22A3E-E0AF-42E1-880A-A961701B7184}" type="datetimeFigureOut">
              <a:rPr lang="sk-SK" smtClean="0"/>
              <a:t>6. 12. 2016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9D863-9D3C-42C9-A078-B278D3F7A41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4322A3E-E0AF-42E1-880A-A961701B7184}" type="datetimeFigureOut">
              <a:rPr lang="sk-SK" smtClean="0"/>
              <a:t>6. 12. 2016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6C9D863-9D3C-42C9-A078-B278D3F7A411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31640" y="4365104"/>
            <a:ext cx="6400800" cy="1295400"/>
          </a:xfrm>
        </p:spPr>
        <p:txBody>
          <a:bodyPr>
            <a:noAutofit/>
          </a:bodyPr>
          <a:lstStyle/>
          <a:p>
            <a:r>
              <a:rPr lang="sk-SK" sz="2400" b="1" dirty="0" smtClean="0">
                <a:latin typeface="Harrington" panose="04040505050A02020702" pitchFamily="82" charset="0"/>
              </a:rPr>
              <a:t>• </a:t>
            </a:r>
            <a:r>
              <a:rPr lang="sk-SK" sz="2400" b="1" dirty="0" smtClean="0">
                <a:latin typeface="Garamond" panose="02020404030301010803" pitchFamily="18" charset="0"/>
              </a:rPr>
              <a:t>Obdobie rozvoja slovenskej romantickej literatúry a miesto </a:t>
            </a:r>
            <a:r>
              <a:rPr lang="sk-SK" sz="2400" b="1" dirty="0" err="1" smtClean="0">
                <a:latin typeface="Garamond" panose="02020404030301010803" pitchFamily="18" charset="0"/>
              </a:rPr>
              <a:t>ľudovíta</a:t>
            </a:r>
            <a:r>
              <a:rPr lang="sk-SK" sz="2400" b="1" dirty="0" smtClean="0">
                <a:latin typeface="Garamond" panose="02020404030301010803" pitchFamily="18" charset="0"/>
              </a:rPr>
              <a:t> štúra v ňom</a:t>
            </a:r>
            <a:br>
              <a:rPr lang="sk-SK" sz="2400" b="1" dirty="0" smtClean="0">
                <a:latin typeface="Garamond" panose="02020404030301010803" pitchFamily="18" charset="0"/>
              </a:rPr>
            </a:br>
            <a:r>
              <a:rPr lang="sk-SK" sz="2400" b="1" dirty="0" smtClean="0">
                <a:latin typeface="Garamond" panose="02020404030301010803" pitchFamily="18" charset="0"/>
              </a:rPr>
              <a:t/>
            </a:r>
            <a:br>
              <a:rPr lang="sk-SK" sz="2400" b="1" dirty="0" smtClean="0">
                <a:latin typeface="Garamond" panose="02020404030301010803" pitchFamily="18" charset="0"/>
              </a:rPr>
            </a:br>
            <a:r>
              <a:rPr lang="sk-SK" sz="2400" b="1" dirty="0" smtClean="0">
                <a:latin typeface="Garamond" panose="02020404030301010803" pitchFamily="18" charset="0"/>
              </a:rPr>
              <a:t/>
            </a:r>
            <a:br>
              <a:rPr lang="sk-SK" sz="2400" b="1" dirty="0" smtClean="0">
                <a:latin typeface="Garamond" panose="02020404030301010803" pitchFamily="18" charset="0"/>
              </a:rPr>
            </a:br>
            <a:r>
              <a:rPr lang="sk-SK" sz="2400" b="1" dirty="0" smtClean="0">
                <a:latin typeface="Garamond" panose="02020404030301010803" pitchFamily="18" charset="0"/>
              </a:rPr>
              <a:t>• riešenie konfliktu medzi láskou k žene a láskou k vlasti v tvorbe predstaviteľov literatúry slovenského národného obrodenia</a:t>
            </a:r>
            <a:endParaRPr lang="sk-SK" sz="24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347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971600" y="1196752"/>
            <a:ext cx="73448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C00000"/>
                </a:solidFill>
              </a:rPr>
              <a:t>SPOLOČENSKÉ POMERY  </a:t>
            </a:r>
            <a:endParaRPr lang="sk-SK" b="1" dirty="0">
              <a:solidFill>
                <a:srgbClr val="C00000"/>
              </a:solidFill>
            </a:endParaRPr>
          </a:p>
          <a:p>
            <a:r>
              <a:rPr lang="sk-SK" b="1" dirty="0" smtClean="0"/>
              <a:t>• </a:t>
            </a:r>
            <a:r>
              <a:rPr lang="sk-SK" dirty="0" smtClean="0"/>
              <a:t>romantizmus </a:t>
            </a:r>
            <a:r>
              <a:rPr lang="sk-SK" dirty="0"/>
              <a:t>sa rozvíja v rokoch 1830 – </a:t>
            </a:r>
            <a:r>
              <a:rPr lang="sk-SK" dirty="0" smtClean="0"/>
              <a:t>1850</a:t>
            </a:r>
            <a:endParaRPr lang="sk-SK" dirty="0" smtClean="0"/>
          </a:p>
          <a:p>
            <a:r>
              <a:rPr lang="sk-SK" dirty="0" smtClean="0"/>
              <a:t>• na našom </a:t>
            </a:r>
            <a:r>
              <a:rPr lang="sk-SK" dirty="0" smtClean="0"/>
              <a:t>území - maďarizácia </a:t>
            </a:r>
            <a:r>
              <a:rPr lang="sk-SK" dirty="0"/>
              <a:t>a dvojitý útlak: - národnostný zo strany </a:t>
            </a:r>
            <a:r>
              <a:rPr lang="sk-SK" dirty="0" smtClean="0"/>
              <a:t>Maďarska, hospodársky </a:t>
            </a:r>
            <a:r>
              <a:rPr lang="sk-SK" dirty="0"/>
              <a:t>zo strany </a:t>
            </a:r>
            <a:r>
              <a:rPr lang="sk-SK" dirty="0" smtClean="0"/>
              <a:t>Rakúska</a:t>
            </a:r>
            <a:endParaRPr lang="sk-SK" dirty="0"/>
          </a:p>
          <a:p>
            <a:r>
              <a:rPr lang="sk-SK" dirty="0" smtClean="0"/>
              <a:t>• </a:t>
            </a:r>
            <a:r>
              <a:rPr lang="sk-SK" dirty="0" smtClean="0"/>
              <a:t>Štúrovci - vyvíjanie </a:t>
            </a:r>
            <a:r>
              <a:rPr lang="sk-SK" dirty="0" smtClean="0"/>
              <a:t>zvýšenej politickej </a:t>
            </a:r>
            <a:r>
              <a:rPr lang="sk-SK" dirty="0"/>
              <a:t>aktivitu </a:t>
            </a:r>
            <a:r>
              <a:rPr lang="sk-SK" dirty="0" smtClean="0"/>
              <a:t>prostredníctvom </a:t>
            </a:r>
            <a:r>
              <a:rPr lang="sk-SK" dirty="0"/>
              <a:t>Spoločnosti </a:t>
            </a:r>
            <a:r>
              <a:rPr lang="sk-SK" dirty="0" smtClean="0"/>
              <a:t>česko-slovanskej</a:t>
            </a:r>
          </a:p>
          <a:p>
            <a:r>
              <a:rPr lang="sk-SK" dirty="0" smtClean="0"/>
              <a:t>• do </a:t>
            </a:r>
            <a:r>
              <a:rPr lang="sk-SK" dirty="0"/>
              <a:t>popredia vstupujú otázky spisovného </a:t>
            </a:r>
            <a:r>
              <a:rPr lang="sk-SK" dirty="0" smtClean="0"/>
              <a:t>jazyka,  Štúr zostavil </a:t>
            </a:r>
            <a:r>
              <a:rPr lang="sk-SK" dirty="0"/>
              <a:t>nový spisovný jazyk </a:t>
            </a:r>
            <a:r>
              <a:rPr lang="sk-SK" dirty="0" smtClean="0"/>
              <a:t>- 1843 kodifikovanie jazyka </a:t>
            </a:r>
          </a:p>
          <a:p>
            <a:r>
              <a:rPr lang="sk-SK" dirty="0" smtClean="0"/>
              <a:t>• Žiadosti slovenského národa</a:t>
            </a:r>
          </a:p>
          <a:p>
            <a:r>
              <a:rPr lang="sk-SK" dirty="0" smtClean="0"/>
              <a:t>• vznik Slovenskej národnej rady</a:t>
            </a:r>
          </a:p>
          <a:p>
            <a:r>
              <a:rPr lang="sk-SK" dirty="0" smtClean="0"/>
              <a:t>• zneužitie revolučných myšlienok Slovákov Viedňou </a:t>
            </a:r>
            <a:r>
              <a:rPr lang="sk-SK" dirty="0"/>
              <a:t>na potlačenie revolúcie v </a:t>
            </a:r>
            <a:r>
              <a:rPr lang="sk-SK" dirty="0" smtClean="0"/>
              <a:t>Uhorsku</a:t>
            </a:r>
          </a:p>
          <a:p>
            <a:r>
              <a:rPr lang="sk-SK" dirty="0" smtClean="0"/>
              <a:t>• </a:t>
            </a:r>
            <a:r>
              <a:rPr lang="sk-SK" dirty="0" err="1" smtClean="0"/>
              <a:t>Bachov</a:t>
            </a:r>
            <a:r>
              <a:rPr lang="sk-SK" smtClean="0"/>
              <a:t> </a:t>
            </a:r>
            <a:r>
              <a:rPr lang="sk-SK" smtClean="0"/>
              <a:t>absolutizmus</a:t>
            </a:r>
            <a:endParaRPr lang="sk-SK" dirty="0" smtClean="0"/>
          </a:p>
          <a:p>
            <a:r>
              <a:rPr lang="sk-SK" dirty="0" smtClean="0"/>
              <a:t>• Matica slovenská</a:t>
            </a:r>
          </a:p>
        </p:txBody>
      </p:sp>
    </p:spTree>
    <p:extLst>
      <p:ext uri="{BB962C8B-B14F-4D97-AF65-F5344CB8AC3E}">
        <p14:creationId xmlns:p14="http://schemas.microsoft.com/office/powerpoint/2010/main" val="2816600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1007096" y="1268760"/>
            <a:ext cx="694928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200" b="1" dirty="0">
                <a:solidFill>
                  <a:srgbClr val="C00000"/>
                </a:solidFill>
              </a:rPr>
              <a:t>ĽUDOVÍT ŠTÚR</a:t>
            </a:r>
            <a:r>
              <a:rPr lang="sk-SK" dirty="0"/>
              <a:t> </a:t>
            </a:r>
            <a:endParaRPr lang="sk-SK" dirty="0" smtClean="0"/>
          </a:p>
          <a:p>
            <a:endParaRPr lang="sk-SK" dirty="0" smtClean="0"/>
          </a:p>
          <a:p>
            <a:r>
              <a:rPr lang="sk-SK" dirty="0" smtClean="0"/>
              <a:t>(</a:t>
            </a:r>
            <a:r>
              <a:rPr lang="sk-SK" dirty="0" smtClean="0"/>
              <a:t>1815, </a:t>
            </a:r>
            <a:r>
              <a:rPr lang="sk-SK" dirty="0" smtClean="0"/>
              <a:t>Uhrovec - 1856</a:t>
            </a:r>
            <a:r>
              <a:rPr lang="sk-SK" dirty="0" smtClean="0"/>
              <a:t>, Modra)</a:t>
            </a:r>
            <a:endParaRPr lang="sk-SK" dirty="0"/>
          </a:p>
          <a:p>
            <a:endParaRPr lang="sk-SK" dirty="0" smtClean="0"/>
          </a:p>
          <a:p>
            <a:r>
              <a:rPr lang="sk-SK" dirty="0" smtClean="0"/>
              <a:t>- </a:t>
            </a:r>
            <a:r>
              <a:rPr lang="sk-SK" dirty="0" smtClean="0"/>
              <a:t>jazykovedec</a:t>
            </a:r>
            <a:r>
              <a:rPr lang="sk-SK" dirty="0"/>
              <a:t>, politik, novinár, básnik, </a:t>
            </a:r>
            <a:r>
              <a:rPr lang="sk-SK" dirty="0" smtClean="0"/>
              <a:t>revolucionár</a:t>
            </a:r>
          </a:p>
          <a:p>
            <a:r>
              <a:rPr lang="sk-SK" dirty="0" smtClean="0"/>
              <a:t>- štúdium: evanjelické </a:t>
            </a:r>
            <a:r>
              <a:rPr lang="sk-SK" dirty="0"/>
              <a:t>lýceum v </a:t>
            </a:r>
            <a:r>
              <a:rPr lang="sk-SK" dirty="0" smtClean="0"/>
              <a:t>Bratislave, univerzita </a:t>
            </a:r>
            <a:r>
              <a:rPr lang="sk-SK" dirty="0"/>
              <a:t>v </a:t>
            </a:r>
            <a:r>
              <a:rPr lang="sk-SK" dirty="0" err="1"/>
              <a:t>Halle</a:t>
            </a:r>
            <a:r>
              <a:rPr lang="sk-SK" dirty="0"/>
              <a:t> (</a:t>
            </a:r>
            <a:r>
              <a:rPr lang="sk-SK" dirty="0" smtClean="0"/>
              <a:t>Nemecko)</a:t>
            </a:r>
          </a:p>
          <a:p>
            <a:r>
              <a:rPr lang="sk-SK" dirty="0" smtClean="0"/>
              <a:t>- začal riešiť otázky </a:t>
            </a:r>
            <a:r>
              <a:rPr lang="sk-SK" dirty="0"/>
              <a:t>národné, sociálne a </a:t>
            </a:r>
            <a:r>
              <a:rPr lang="sk-SK" dirty="0" smtClean="0"/>
              <a:t>politické</a:t>
            </a:r>
          </a:p>
          <a:p>
            <a:r>
              <a:rPr lang="sk-SK" dirty="0" smtClean="0"/>
              <a:t>- stal sa zástupcom </a:t>
            </a:r>
            <a:r>
              <a:rPr lang="sk-SK" dirty="0"/>
              <a:t>profesora Pavloviča na Katedre reči a literatúry </a:t>
            </a:r>
            <a:r>
              <a:rPr lang="sk-SK" dirty="0" smtClean="0"/>
              <a:t>československej na </a:t>
            </a:r>
            <a:r>
              <a:rPr lang="sk-SK" dirty="0"/>
              <a:t>bratislavskom </a:t>
            </a:r>
            <a:r>
              <a:rPr lang="sk-SK" dirty="0" smtClean="0"/>
              <a:t>lýceu, pre </a:t>
            </a:r>
            <a:r>
              <a:rPr lang="sk-SK" dirty="0"/>
              <a:t>svoju politickú činnosť bol z </a:t>
            </a:r>
            <a:r>
              <a:rPr lang="sk-SK" dirty="0" smtClean="0"/>
              <a:t>miesta</a:t>
            </a:r>
          </a:p>
          <a:p>
            <a:r>
              <a:rPr lang="sk-SK" dirty="0" smtClean="0"/>
              <a:t>- venoval sa politike</a:t>
            </a:r>
            <a:r>
              <a:rPr lang="sk-SK" dirty="0"/>
              <a:t>, stal sa poslancom za mesto Zvolen v Uhorskom </a:t>
            </a:r>
            <a:endParaRPr lang="sk-SK" dirty="0" smtClean="0"/>
          </a:p>
          <a:p>
            <a:r>
              <a:rPr lang="sk-SK" dirty="0" smtClean="0"/>
              <a:t>- stál </a:t>
            </a:r>
            <a:r>
              <a:rPr lang="sk-SK" dirty="0"/>
              <a:t>na čele dobrovoľníckych výprav </a:t>
            </a:r>
            <a:r>
              <a:rPr lang="sk-SK" dirty="0" smtClean="0"/>
              <a:t>, po </a:t>
            </a:r>
            <a:r>
              <a:rPr lang="sk-SK" dirty="0"/>
              <a:t>ich neúspechu žil pod policajným dozorom v </a:t>
            </a:r>
            <a:r>
              <a:rPr lang="sk-SK" dirty="0" smtClean="0"/>
              <a:t>Modre</a:t>
            </a:r>
          </a:p>
          <a:p>
            <a:r>
              <a:rPr lang="sk-SK" dirty="0" smtClean="0"/>
              <a:t>- zomrel </a:t>
            </a:r>
            <a:r>
              <a:rPr lang="sk-SK" dirty="0"/>
              <a:t>tragicky po zranení na </a:t>
            </a:r>
            <a:r>
              <a:rPr lang="sk-SK" dirty="0" smtClean="0"/>
              <a:t>poľovačke</a:t>
            </a:r>
            <a:endParaRPr lang="sk-SK" dirty="0"/>
          </a:p>
          <a:p>
            <a:r>
              <a:rPr lang="sk-SK" dirty="0" smtClean="0"/>
              <a:t>- zaslúžil </a:t>
            </a:r>
            <a:r>
              <a:rPr lang="sk-SK" dirty="0"/>
              <a:t>o novú kodifikáciu spisovného jazyka </a:t>
            </a:r>
            <a:r>
              <a:rPr lang="sk-SK" dirty="0" smtClean="0"/>
              <a:t>(1843)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352" y="188640"/>
            <a:ext cx="2265040" cy="27293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8347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115616" y="1484784"/>
            <a:ext cx="67687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b="1" dirty="0">
                <a:solidFill>
                  <a:srgbClr val="C00000"/>
                </a:solidFill>
                <a:latin typeface="+mj-lt"/>
              </a:rPr>
              <a:t>Štúr kodifikoval spisovný jazyk týmito dielami :</a:t>
            </a:r>
          </a:p>
          <a:p>
            <a:r>
              <a:rPr lang="sk-SK" dirty="0">
                <a:latin typeface="+mj-lt"/>
              </a:rPr>
              <a:t> 1.  </a:t>
            </a:r>
            <a:r>
              <a:rPr lang="sk-SK" b="1" dirty="0" err="1">
                <a:latin typeface="+mj-lt"/>
              </a:rPr>
              <a:t>Nárečja</a:t>
            </a:r>
            <a:r>
              <a:rPr lang="sk-SK" b="1" dirty="0">
                <a:latin typeface="+mj-lt"/>
              </a:rPr>
              <a:t> </a:t>
            </a:r>
            <a:r>
              <a:rPr lang="sk-SK" b="1" dirty="0" err="1">
                <a:latin typeface="+mj-lt"/>
              </a:rPr>
              <a:t>slovenskuo</a:t>
            </a:r>
            <a:r>
              <a:rPr lang="sk-SK" b="1" dirty="0">
                <a:latin typeface="+mj-lt"/>
              </a:rPr>
              <a:t> alebo potreba </a:t>
            </a:r>
            <a:r>
              <a:rPr lang="sk-SK" b="1" dirty="0" err="1">
                <a:latin typeface="+mj-lt"/>
              </a:rPr>
              <a:t>písaňja</a:t>
            </a:r>
            <a:r>
              <a:rPr lang="sk-SK" b="1" dirty="0">
                <a:latin typeface="+mj-lt"/>
              </a:rPr>
              <a:t> v tomto nárečí </a:t>
            </a:r>
            <a:endParaRPr lang="sk-SK" dirty="0">
              <a:latin typeface="+mj-lt"/>
            </a:endParaRPr>
          </a:p>
          <a:p>
            <a:r>
              <a:rPr lang="sk-SK" dirty="0" smtClean="0">
                <a:latin typeface="+mj-lt"/>
              </a:rPr>
              <a:t> 2.</a:t>
            </a:r>
            <a:r>
              <a:rPr lang="sk-SK" b="1" dirty="0" smtClean="0">
                <a:latin typeface="+mj-lt"/>
              </a:rPr>
              <a:t>  Náuka </a:t>
            </a:r>
            <a:r>
              <a:rPr lang="sk-SK" b="1" dirty="0">
                <a:latin typeface="+mj-lt"/>
              </a:rPr>
              <a:t>reči slovenskej </a:t>
            </a:r>
            <a:endParaRPr lang="sk-SK" b="1" dirty="0" smtClean="0">
              <a:latin typeface="+mj-lt"/>
            </a:endParaRPr>
          </a:p>
          <a:p>
            <a:r>
              <a:rPr lang="sk-SK" dirty="0" smtClean="0">
                <a:latin typeface="+mj-lt"/>
              </a:rPr>
              <a:t>Zásluhou </a:t>
            </a:r>
            <a:r>
              <a:rPr lang="sk-SK" dirty="0">
                <a:latin typeface="+mj-lt"/>
              </a:rPr>
              <a:t>Ľudovíta Štúra začal vychádzať prvý slovenský časopis - </a:t>
            </a:r>
            <a:r>
              <a:rPr lang="sk-SK" b="1" dirty="0" err="1">
                <a:latin typeface="+mj-lt"/>
              </a:rPr>
              <a:t>Slovenskje</a:t>
            </a:r>
            <a:r>
              <a:rPr lang="sk-SK" b="1" dirty="0">
                <a:latin typeface="+mj-lt"/>
              </a:rPr>
              <a:t> </a:t>
            </a:r>
            <a:r>
              <a:rPr lang="sk-SK" b="1" dirty="0" err="1">
                <a:latin typeface="+mj-lt"/>
              </a:rPr>
              <a:t>národňje</a:t>
            </a:r>
            <a:r>
              <a:rPr lang="sk-SK" b="1" dirty="0">
                <a:latin typeface="+mj-lt"/>
              </a:rPr>
              <a:t> </a:t>
            </a:r>
            <a:r>
              <a:rPr lang="sk-SK" b="1" dirty="0" err="1">
                <a:latin typeface="+mj-lt"/>
              </a:rPr>
              <a:t>noviňi</a:t>
            </a:r>
            <a:r>
              <a:rPr lang="sk-SK" b="1" dirty="0">
                <a:latin typeface="+mj-lt"/>
              </a:rPr>
              <a:t> </a:t>
            </a:r>
            <a:r>
              <a:rPr lang="sk-SK" dirty="0">
                <a:latin typeface="+mj-lt"/>
              </a:rPr>
              <a:t>s literárnou prílohou </a:t>
            </a:r>
            <a:r>
              <a:rPr lang="sk-SK" b="1" dirty="0">
                <a:latin typeface="+mj-lt"/>
              </a:rPr>
              <a:t>Orol </a:t>
            </a:r>
            <a:r>
              <a:rPr lang="sk-SK" b="1" dirty="0" smtClean="0">
                <a:latin typeface="+mj-lt"/>
              </a:rPr>
              <a:t>tatranský</a:t>
            </a:r>
            <a:endParaRPr lang="sk-SK" dirty="0">
              <a:latin typeface="+mj-lt"/>
            </a:endParaRPr>
          </a:p>
          <a:p>
            <a:r>
              <a:rPr lang="sk-SK" dirty="0">
                <a:latin typeface="+mj-lt"/>
              </a:rPr>
              <a:t>Básnické zbierky: </a:t>
            </a:r>
            <a:r>
              <a:rPr lang="sk-SK" b="1" dirty="0">
                <a:latin typeface="+mj-lt"/>
              </a:rPr>
              <a:t>Dumky večerní</a:t>
            </a:r>
            <a:r>
              <a:rPr lang="sk-SK" dirty="0">
                <a:latin typeface="+mj-lt"/>
              </a:rPr>
              <a:t>, </a:t>
            </a:r>
            <a:r>
              <a:rPr lang="sk-SK" b="1" dirty="0">
                <a:latin typeface="+mj-lt"/>
              </a:rPr>
              <a:t>Spevy a piesne</a:t>
            </a:r>
          </a:p>
          <a:p>
            <a:r>
              <a:rPr lang="sk-SK" dirty="0">
                <a:latin typeface="+mj-lt"/>
              </a:rPr>
              <a:t>Filozoficko-politický spis: </a:t>
            </a:r>
            <a:r>
              <a:rPr lang="sk-SK" b="1" dirty="0">
                <a:latin typeface="+mj-lt"/>
              </a:rPr>
              <a:t>Slovanstvo a svet </a:t>
            </a:r>
            <a:r>
              <a:rPr lang="sk-SK" b="1" dirty="0" smtClean="0">
                <a:latin typeface="+mj-lt"/>
              </a:rPr>
              <a:t>budúcnosti</a:t>
            </a:r>
          </a:p>
          <a:p>
            <a:r>
              <a:rPr lang="sk-SK" dirty="0">
                <a:latin typeface="+mj-lt"/>
              </a:rPr>
              <a:t>Od literatúry požadoval aby bola vysoko ideová, aby plnila dôležité </a:t>
            </a:r>
          </a:p>
          <a:p>
            <a:r>
              <a:rPr lang="sk-SK" dirty="0">
                <a:latin typeface="+mj-lt"/>
              </a:rPr>
              <a:t>spoločenské poslanie. Vzorom básnickej tvorby sa podľa neho mala </a:t>
            </a:r>
          </a:p>
          <a:p>
            <a:r>
              <a:rPr lang="sk-SK" dirty="0">
                <a:latin typeface="+mj-lt"/>
              </a:rPr>
              <a:t>stať tvorba ľudu, ľudová slovesnosť. Svoje náhľady na slovenskú </a:t>
            </a:r>
          </a:p>
          <a:p>
            <a:r>
              <a:rPr lang="sk-SK" dirty="0">
                <a:latin typeface="+mj-lt"/>
              </a:rPr>
              <a:t>ľudovú slovesnosť a na poéziu vynaložil v spise </a:t>
            </a:r>
            <a:r>
              <a:rPr lang="sk-SK" b="1" dirty="0">
                <a:latin typeface="+mj-lt"/>
              </a:rPr>
              <a:t>O </a:t>
            </a:r>
            <a:r>
              <a:rPr lang="sk-SK" b="1" dirty="0" err="1">
                <a:latin typeface="+mj-lt"/>
              </a:rPr>
              <a:t>národních</a:t>
            </a:r>
            <a:r>
              <a:rPr lang="sk-SK" b="1" dirty="0">
                <a:latin typeface="+mj-lt"/>
              </a:rPr>
              <a:t> </a:t>
            </a:r>
            <a:r>
              <a:rPr lang="sk-SK" b="1" dirty="0" err="1">
                <a:latin typeface="+mj-lt"/>
              </a:rPr>
              <a:t>písních</a:t>
            </a:r>
            <a:r>
              <a:rPr lang="sk-SK" b="1" dirty="0">
                <a:latin typeface="+mj-lt"/>
              </a:rPr>
              <a:t> a </a:t>
            </a:r>
          </a:p>
          <a:p>
            <a:r>
              <a:rPr lang="sk-SK" b="1" dirty="0" err="1">
                <a:latin typeface="+mj-lt"/>
              </a:rPr>
              <a:t>Pověstech</a:t>
            </a:r>
            <a:r>
              <a:rPr lang="sk-SK" b="1" dirty="0">
                <a:latin typeface="+mj-lt"/>
              </a:rPr>
              <a:t> </a:t>
            </a:r>
            <a:r>
              <a:rPr lang="sk-SK" b="1" dirty="0" err="1">
                <a:latin typeface="+mj-lt"/>
              </a:rPr>
              <a:t>plemen</a:t>
            </a:r>
            <a:r>
              <a:rPr lang="sk-SK" b="1" dirty="0">
                <a:latin typeface="+mj-lt"/>
              </a:rPr>
              <a:t> </a:t>
            </a:r>
            <a:r>
              <a:rPr lang="sk-SK" b="1" dirty="0" smtClean="0">
                <a:latin typeface="+mj-lt"/>
              </a:rPr>
              <a:t>slovanských</a:t>
            </a:r>
            <a:endParaRPr lang="sk-SK" dirty="0">
              <a:latin typeface="+mj-lt"/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60150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115616" y="1124744"/>
            <a:ext cx="705678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dirty="0"/>
              <a:t>Štúr a riešenie konfliktu </a:t>
            </a:r>
            <a:r>
              <a:rPr lang="sk-SK" sz="2400" dirty="0" smtClean="0"/>
              <a:t>medzi </a:t>
            </a:r>
          </a:p>
          <a:p>
            <a:r>
              <a:rPr lang="sk-SK" sz="2400" dirty="0" smtClean="0"/>
              <a:t>láskou </a:t>
            </a:r>
            <a:r>
              <a:rPr lang="sk-SK" sz="2400" dirty="0"/>
              <a:t>k žene </a:t>
            </a:r>
            <a:r>
              <a:rPr lang="sk-SK" sz="2400" dirty="0" smtClean="0"/>
              <a:t>a láskou k </a:t>
            </a:r>
            <a:r>
              <a:rPr lang="sk-SK" sz="2400" dirty="0"/>
              <a:t>vlasti:</a:t>
            </a:r>
          </a:p>
          <a:p>
            <a:r>
              <a:rPr lang="sk-SK" sz="2400" i="1" dirty="0" smtClean="0"/>
              <a:t>Štúr </a:t>
            </a:r>
            <a:r>
              <a:rPr lang="sk-SK" sz="2400" i="1" dirty="0"/>
              <a:t>uprednostnil lásku k vlasti pred láskou k žene</a:t>
            </a:r>
            <a:r>
              <a:rPr lang="sk-SK" sz="2400" i="1" dirty="0" smtClean="0"/>
              <a:t>.</a:t>
            </a:r>
          </a:p>
          <a:p>
            <a:endParaRPr lang="sk-SK" sz="2400" dirty="0"/>
          </a:p>
          <a:p>
            <a:r>
              <a:rPr lang="sk-SK" sz="2400" dirty="0" smtClean="0"/>
              <a:t>Sládkovič </a:t>
            </a:r>
            <a:r>
              <a:rPr lang="sk-SK" sz="2400" dirty="0"/>
              <a:t>a riešenie konfliktu medzi </a:t>
            </a:r>
            <a:endParaRPr lang="sk-SK" sz="2400" dirty="0" smtClean="0"/>
          </a:p>
          <a:p>
            <a:r>
              <a:rPr lang="sk-SK" sz="2400" dirty="0" smtClean="0"/>
              <a:t>láskou </a:t>
            </a:r>
            <a:r>
              <a:rPr lang="sk-SK" sz="2400" dirty="0"/>
              <a:t>k žene a vlasti:</a:t>
            </a:r>
          </a:p>
          <a:p>
            <a:r>
              <a:rPr lang="sk-SK" sz="2400" i="1" dirty="0" smtClean="0"/>
              <a:t>Láska </a:t>
            </a:r>
            <a:r>
              <a:rPr lang="sk-SK" sz="2400" i="1" dirty="0"/>
              <a:t>k žene a vlasti sú preňho dve najväčšie hodnoty, ktoré si ale neprekážajú.</a:t>
            </a:r>
            <a:endParaRPr lang="sk-SK" sz="2400" dirty="0"/>
          </a:p>
          <a:p>
            <a:endParaRPr lang="sk-SK" sz="2400" dirty="0" smtClean="0"/>
          </a:p>
          <a:p>
            <a:r>
              <a:rPr lang="sk-SK" sz="2400" dirty="0" smtClean="0"/>
              <a:t>Kollár </a:t>
            </a:r>
            <a:r>
              <a:rPr lang="sk-SK" sz="2400" dirty="0"/>
              <a:t>a riešenie konfliktu medzi láskou k žene a </a:t>
            </a:r>
            <a:endParaRPr lang="sk-SK" sz="2400" dirty="0" smtClean="0"/>
          </a:p>
          <a:p>
            <a:r>
              <a:rPr lang="sk-SK" sz="2400" dirty="0" smtClean="0"/>
              <a:t>láskou </a:t>
            </a:r>
            <a:r>
              <a:rPr lang="sk-SK" sz="2400" dirty="0"/>
              <a:t>k vlasti:</a:t>
            </a:r>
          </a:p>
          <a:p>
            <a:r>
              <a:rPr lang="sk-SK" sz="2400" i="1" dirty="0" smtClean="0"/>
              <a:t>Oddelil </a:t>
            </a:r>
            <a:r>
              <a:rPr lang="sk-SK" sz="2400" i="1" dirty="0"/>
              <a:t>lásku k žene a lásku k vlasti.</a:t>
            </a:r>
            <a:endParaRPr lang="sk-SK" sz="2400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55432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331640" y="1484784"/>
            <a:ext cx="622959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600" b="1" dirty="0" smtClean="0">
                <a:solidFill>
                  <a:srgbClr val="C00000"/>
                </a:solidFill>
              </a:rPr>
              <a:t>ĎAKUJEM ZA POZORNOSŤ</a:t>
            </a:r>
          </a:p>
          <a:p>
            <a:endParaRPr lang="sk-SK" sz="3600" b="1" dirty="0">
              <a:solidFill>
                <a:srgbClr val="C00000"/>
              </a:solidFill>
            </a:endParaRPr>
          </a:p>
          <a:p>
            <a:endParaRPr lang="sk-SK" sz="3600" b="1" dirty="0" smtClean="0">
              <a:solidFill>
                <a:srgbClr val="C00000"/>
              </a:solidFill>
            </a:endParaRPr>
          </a:p>
          <a:p>
            <a:r>
              <a:rPr lang="sk-SK" sz="3600" b="1" dirty="0" smtClean="0">
                <a:solidFill>
                  <a:srgbClr val="C00000"/>
                </a:solidFill>
              </a:rPr>
              <a:t>       LUCIA STRAKOVÁ</a:t>
            </a:r>
          </a:p>
          <a:p>
            <a:endParaRPr lang="sk-SK" sz="3600" b="1" dirty="0">
              <a:solidFill>
                <a:srgbClr val="C00000"/>
              </a:solidFill>
            </a:endParaRPr>
          </a:p>
          <a:p>
            <a:r>
              <a:rPr lang="sk-SK" sz="3600" b="1" dirty="0" smtClean="0">
                <a:solidFill>
                  <a:srgbClr val="C00000"/>
                </a:solidFill>
              </a:rPr>
              <a:t>                   V. HB</a:t>
            </a:r>
            <a:endParaRPr lang="sk-SK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1482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vet módy">
  <a:themeElements>
    <a:clrScheme name="Svet módy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Čierna kravata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vet módy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500</TotalTime>
  <Words>348</Words>
  <Application>Microsoft Office PowerPoint</Application>
  <PresentationFormat>Prezentácia na obrazovke (4:3)</PresentationFormat>
  <Paragraphs>51</Paragraphs>
  <Slides>6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6</vt:i4>
      </vt:variant>
    </vt:vector>
  </HeadingPairs>
  <TitlesOfParts>
    <vt:vector size="7" baseType="lpstr">
      <vt:lpstr>Svet módy</vt:lpstr>
      <vt:lpstr>• Obdobie rozvoja slovenskej romantickej literatúry a miesto ľudovíta štúra v ňom   • riešenie konfliktu medzi láskou k žene a láskou k vlasti v tvorbe predstaviteľov literatúry slovenského národného obrodenia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Dana</dc:creator>
  <cp:lastModifiedBy>Dana</cp:lastModifiedBy>
  <cp:revision>18</cp:revision>
  <dcterms:created xsi:type="dcterms:W3CDTF">2016-12-01T16:22:38Z</dcterms:created>
  <dcterms:modified xsi:type="dcterms:W3CDTF">2016-12-06T15:32:49Z</dcterms:modified>
</cp:coreProperties>
</file>