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embeddedFontLst>
    <p:embeddedFont>
      <p:font typeface="Trebuchet MS" pitchFamily="34" charset="0"/>
      <p:bold r:id="rId10"/>
      <p:italic r:id="rId11"/>
      <p:boldItalic r:id="rId12"/>
    </p:embeddedFont>
    <p:embeddedFont>
      <p:font typeface="Tahoma" pitchFamily="34" charset="0"/>
      <p:regular r:id="rId13"/>
      <p:bold r:id="rId14"/>
    </p:embeddedFont>
    <p:embeddedFont>
      <p:font typeface="Georgia" pitchFamily="18"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11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font" Target="fonts/font8.fntdata"/><Relationship Id="rId2" Type="http://schemas.openxmlformats.org/officeDocument/2006/relationships/slide" Target="slides/slide1.xml"/><Relationship Id="rId16" Type="http://schemas.openxmlformats.org/officeDocument/2006/relationships/font" Target="fonts/font7.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font" Target="fonts/font5.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lvl="0">
              <a:spcBef>
                <a:spcPts val="0"/>
              </a:spcBef>
              <a:buNone/>
            </a:pPr>
            <a:endParaRPr/>
          </a:p>
        </p:txBody>
      </p:sp>
      <p:sp>
        <p:nvSpPr>
          <p:cNvPr id="58" name="Shape 58"/>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Shape 62"/>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3" name="Shape 6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Shape 73"/>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 name="Shape 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Shape 80"/>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1" name="Shape 8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a:spLocks noGrp="1" noRot="1" noChangeAspect="1"/>
          </p:cNvSpPr>
          <p:nvPr>
            <p:ph type="sldImg" idx="2"/>
          </p:nvPr>
        </p:nvSpPr>
        <p:spPr>
          <a:xfrm>
            <a:off x="1143225" y="685800"/>
            <a:ext cx="45723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5" name="Shape 9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992766"/>
            <a:ext cx="8520600" cy="2736900"/>
          </a:xfrm>
          <a:prstGeom prst="rect">
            <a:avLst/>
          </a:prstGeom>
        </p:spPr>
        <p:txBody>
          <a:bodyPr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3778833"/>
            <a:ext cx="8520600" cy="10569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sk-SK"/>
              <a:pPr lvl="0">
                <a:spcBef>
                  <a:spcPts val="0"/>
                </a:spcBef>
                <a:buNone/>
              </a:pPr>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474833"/>
            <a:ext cx="8520600" cy="2618100"/>
          </a:xfrm>
          <a:prstGeom prst="rect">
            <a:avLst/>
          </a:prstGeom>
        </p:spPr>
        <p:txBody>
          <a:bodyPr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4202966"/>
            <a:ext cx="8520600" cy="17343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sk-SK"/>
              <a:pPr lvl="0">
                <a:spcBef>
                  <a:spcPts val="0"/>
                </a:spcBef>
                <a:buNone/>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sk-SK"/>
              <a:pPr lvl="0">
                <a:spcBef>
                  <a:spcPts val="0"/>
                </a:spcBef>
                <a:buNone/>
              </a:pPr>
              <a:t>‹#›</a:t>
            </a:fld>
            <a:endParaRPr lang="sk-SK"/>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Shape 50"/>
        <p:cNvGrpSpPr/>
        <p:nvPr/>
      </p:nvGrpSpPr>
      <p:grpSpPr>
        <a:xfrm>
          <a:off x="0" y="0"/>
          <a:ext cx="0" cy="0"/>
          <a:chOff x="0" y="0"/>
          <a:chExt cx="0" cy="0"/>
        </a:xfrm>
      </p:grpSpPr>
      <p:sp>
        <p:nvSpPr>
          <p:cNvPr id="51" name="Shape 51"/>
          <p:cNvSpPr txBox="1">
            <a:spLocks noGrp="1"/>
          </p:cNvSpPr>
          <p:nvPr>
            <p:ph type="title"/>
          </p:nvPr>
        </p:nvSpPr>
        <p:spPr>
          <a:xfrm>
            <a:off x="457200" y="1143000"/>
            <a:ext cx="8229600" cy="1066800"/>
          </a:xfrm>
          <a:prstGeom prst="rect">
            <a:avLst/>
          </a:prstGeom>
          <a:noFill/>
          <a:ln>
            <a:noFill/>
          </a:ln>
        </p:spPr>
        <p:txBody>
          <a:bodyPr lIns="91425" tIns="91425" rIns="91425" bIns="91425" anchor="ctr" anchorCtr="0"/>
          <a:lstStyle>
            <a:lvl1pPr marL="0" marR="0" lvl="0" indent="0" algn="l" rtl="0">
              <a:spcBef>
                <a:spcPts val="0"/>
              </a:spcBef>
              <a:buClr>
                <a:schemeClr val="dk2"/>
              </a:buClr>
              <a:buFont typeface="Trebuchet MS"/>
              <a:buNone/>
              <a:defRPr sz="4000" b="0" i="0" u="none" strike="noStrike" cap="none">
                <a:solidFill>
                  <a:schemeClr val="dk2"/>
                </a:solidFill>
                <a:latin typeface="Trebuchet MS"/>
                <a:ea typeface="Trebuchet MS"/>
                <a:cs typeface="Trebuchet MS"/>
                <a:sym typeface="Trebuchet MS"/>
              </a:defRPr>
            </a:lvl1pPr>
            <a:lvl2pPr lvl="1" indent="0" rtl="0">
              <a:spcBef>
                <a:spcPts val="0"/>
              </a:spcBef>
              <a:buNone/>
              <a:defRPr sz="1800"/>
            </a:lvl2pPr>
            <a:lvl3pPr lvl="2" indent="0" rtl="0">
              <a:spcBef>
                <a:spcPts val="0"/>
              </a:spcBef>
              <a:buNone/>
              <a:defRPr sz="1800"/>
            </a:lvl3pPr>
            <a:lvl4pPr lvl="3" indent="0" rtl="0">
              <a:spcBef>
                <a:spcPts val="0"/>
              </a:spcBef>
              <a:buNone/>
              <a:defRPr sz="1800"/>
            </a:lvl4pPr>
            <a:lvl5pPr lvl="4" indent="0" rtl="0">
              <a:spcBef>
                <a:spcPts val="0"/>
              </a:spcBef>
              <a:buNone/>
              <a:defRPr sz="1800"/>
            </a:lvl5pPr>
            <a:lvl6pPr lvl="5" indent="0" rtl="0">
              <a:spcBef>
                <a:spcPts val="0"/>
              </a:spcBef>
              <a:buNone/>
              <a:defRPr sz="1800"/>
            </a:lvl6pPr>
            <a:lvl7pPr lvl="6" indent="0" rtl="0">
              <a:spcBef>
                <a:spcPts val="0"/>
              </a:spcBef>
              <a:buNone/>
              <a:defRPr sz="1800"/>
            </a:lvl7pPr>
            <a:lvl8pPr lvl="7" indent="0" rtl="0">
              <a:spcBef>
                <a:spcPts val="0"/>
              </a:spcBef>
              <a:buNone/>
              <a:defRPr sz="1800"/>
            </a:lvl8pPr>
            <a:lvl9pPr lvl="8" indent="0" rtl="0">
              <a:spcBef>
                <a:spcPts val="0"/>
              </a:spcBef>
              <a:buNone/>
              <a:defRPr sz="1800"/>
            </a:lvl9pPr>
          </a:lstStyle>
          <a:p>
            <a:endParaRPr/>
          </a:p>
        </p:txBody>
      </p:sp>
      <p:sp>
        <p:nvSpPr>
          <p:cNvPr id="52" name="Shape 52"/>
          <p:cNvSpPr txBox="1">
            <a:spLocks noGrp="1"/>
          </p:cNvSpPr>
          <p:nvPr>
            <p:ph type="body" idx="1"/>
          </p:nvPr>
        </p:nvSpPr>
        <p:spPr>
          <a:xfrm>
            <a:off x="457200" y="2249424"/>
            <a:ext cx="8229600" cy="4325100"/>
          </a:xfrm>
          <a:prstGeom prst="rect">
            <a:avLst/>
          </a:prstGeom>
          <a:noFill/>
          <a:ln>
            <a:noFill/>
          </a:ln>
        </p:spPr>
        <p:txBody>
          <a:bodyPr lIns="91425" tIns="91425" rIns="91425" bIns="91425" anchor="t" anchorCtr="0"/>
          <a:lstStyle>
            <a:lvl1pPr marL="365760" marR="0" lvl="0" indent="-86359" algn="l" rtl="0">
              <a:spcBef>
                <a:spcPts val="300"/>
              </a:spcBef>
              <a:buClr>
                <a:schemeClr val="accent3"/>
              </a:buClr>
              <a:buSzPct val="100000"/>
              <a:buFont typeface="Georgia"/>
              <a:buChar char="•"/>
              <a:defRPr sz="2800" b="0" i="0" u="none" strike="noStrike" cap="none">
                <a:solidFill>
                  <a:schemeClr val="dk1"/>
                </a:solidFill>
                <a:latin typeface="Georgia"/>
                <a:ea typeface="Georgia"/>
                <a:cs typeface="Georgia"/>
                <a:sym typeface="Georgia"/>
              </a:defRPr>
            </a:lvl1pPr>
            <a:lvl2pPr marL="658368" marR="0" lvl="1" indent="-86868" algn="l" rtl="0">
              <a:spcBef>
                <a:spcPts val="300"/>
              </a:spcBef>
              <a:buClr>
                <a:schemeClr val="accent2"/>
              </a:buClr>
              <a:buSzPct val="100000"/>
              <a:buFont typeface="Georgia"/>
              <a:buChar char="▫"/>
              <a:defRPr sz="2600" b="0" i="0" u="none" strike="noStrike" cap="none">
                <a:solidFill>
                  <a:schemeClr val="accent2"/>
                </a:solidFill>
                <a:latin typeface="Georgia"/>
                <a:ea typeface="Georgia"/>
                <a:cs typeface="Georgia"/>
                <a:sym typeface="Georgia"/>
              </a:defRPr>
            </a:lvl2pPr>
            <a:lvl3pPr marL="923544" marR="0" lvl="2" indent="-72644" algn="l" rtl="0">
              <a:spcBef>
                <a:spcPts val="300"/>
              </a:spcBef>
              <a:buClr>
                <a:schemeClr val="accent1"/>
              </a:buClr>
              <a:buSzPct val="100000"/>
              <a:buFont typeface="Noto Sans Symbols"/>
              <a:buChar char="⚫"/>
              <a:defRPr sz="2400" b="0" i="0" u="none" strike="noStrike" cap="none">
                <a:solidFill>
                  <a:schemeClr val="accent1"/>
                </a:solidFill>
                <a:latin typeface="Georgia"/>
                <a:ea typeface="Georgia"/>
                <a:cs typeface="Georgia"/>
                <a:sym typeface="Georgia"/>
              </a:defRPr>
            </a:lvl3pPr>
            <a:lvl4pPr marL="1179576" marR="0" lvl="3" indent="-61975" algn="l" rtl="0">
              <a:spcBef>
                <a:spcPts val="300"/>
              </a:spcBef>
              <a:buClr>
                <a:schemeClr val="accent1"/>
              </a:buClr>
              <a:buSzPct val="100000"/>
              <a:buFont typeface="Noto Sans Symbols"/>
              <a:buChar char="⚫"/>
              <a:defRPr sz="2200" b="0" i="0" u="none" strike="noStrike" cap="none">
                <a:solidFill>
                  <a:schemeClr val="accent1"/>
                </a:solidFill>
                <a:latin typeface="Georgia"/>
                <a:ea typeface="Georgia"/>
                <a:cs typeface="Georgia"/>
                <a:sym typeface="Georgia"/>
              </a:defRPr>
            </a:lvl4pPr>
            <a:lvl5pPr marL="1389888" marR="0" lvl="4" indent="-56388" algn="l" rtl="0">
              <a:spcBef>
                <a:spcPts val="300"/>
              </a:spcBef>
              <a:buClr>
                <a:schemeClr val="accent3"/>
              </a:buClr>
              <a:buSzPct val="100000"/>
              <a:buFont typeface="Georgia"/>
              <a:buChar char="▫"/>
              <a:defRPr sz="2000" b="0" i="0" u="none" strike="noStrike" cap="none">
                <a:solidFill>
                  <a:schemeClr val="accent3"/>
                </a:solidFill>
                <a:latin typeface="Georgia"/>
                <a:ea typeface="Georgia"/>
                <a:cs typeface="Georgia"/>
                <a:sym typeface="Georgia"/>
              </a:defRPr>
            </a:lvl5pPr>
            <a:lvl6pPr marL="1609344" marR="0" lvl="5" indent="-72644" algn="l" rtl="0">
              <a:spcBef>
                <a:spcPts val="300"/>
              </a:spcBef>
              <a:buClr>
                <a:schemeClr val="accent3"/>
              </a:buClr>
              <a:buSzPct val="100000"/>
              <a:buFont typeface="Georgia"/>
              <a:buChar char="▫"/>
              <a:defRPr sz="1800" b="0" i="0" u="none" strike="noStrike" cap="none">
                <a:solidFill>
                  <a:schemeClr val="accent3"/>
                </a:solidFill>
                <a:latin typeface="Georgia"/>
                <a:ea typeface="Georgia"/>
                <a:cs typeface="Georgia"/>
                <a:sym typeface="Georgia"/>
              </a:defRPr>
            </a:lvl6pPr>
            <a:lvl7pPr marL="1828800" marR="0" lvl="6" indent="-88900" algn="l" rtl="0">
              <a:spcBef>
                <a:spcPts val="300"/>
              </a:spcBef>
              <a:buClr>
                <a:schemeClr val="accent3"/>
              </a:buClr>
              <a:buSzPct val="100000"/>
              <a:buFont typeface="Georgia"/>
              <a:buChar char="▫"/>
              <a:defRPr sz="1600" b="0" i="0" u="none" strike="noStrike" cap="none">
                <a:solidFill>
                  <a:schemeClr val="accent3"/>
                </a:solidFill>
                <a:latin typeface="Georgia"/>
                <a:ea typeface="Georgia"/>
                <a:cs typeface="Georgia"/>
                <a:sym typeface="Georgia"/>
              </a:defRPr>
            </a:lvl7pPr>
            <a:lvl8pPr marL="2029968" marR="0" lvl="7" indent="-93217" algn="l" rtl="0">
              <a:spcBef>
                <a:spcPts val="300"/>
              </a:spcBef>
              <a:buClr>
                <a:schemeClr val="accent3"/>
              </a:buClr>
              <a:buSzPct val="100000"/>
              <a:buFont typeface="Georgia"/>
              <a:buChar char="◦"/>
              <a:defRPr sz="1500" b="0" i="0" u="none" strike="noStrike" cap="none">
                <a:solidFill>
                  <a:schemeClr val="accent3"/>
                </a:solidFill>
                <a:latin typeface="Georgia"/>
                <a:ea typeface="Georgia"/>
                <a:cs typeface="Georgia"/>
                <a:sym typeface="Georgia"/>
              </a:defRPr>
            </a:lvl8pPr>
            <a:lvl9pPr marL="2240280" marR="0" lvl="8" indent="-93979" algn="l" rtl="0">
              <a:spcBef>
                <a:spcPts val="300"/>
              </a:spcBef>
              <a:buClr>
                <a:schemeClr val="accent3"/>
              </a:buClr>
              <a:buSzPct val="100000"/>
              <a:buFont typeface="Georgia"/>
              <a:buChar char="◦"/>
              <a:defRPr sz="1400" b="0" i="0" u="none" strike="noStrike" cap="none">
                <a:solidFill>
                  <a:schemeClr val="accent3"/>
                </a:solidFill>
                <a:latin typeface="Georgia"/>
                <a:ea typeface="Georgia"/>
                <a:cs typeface="Georgia"/>
                <a:sym typeface="Georgia"/>
              </a:defRPr>
            </a:lvl9pPr>
          </a:lstStyle>
          <a:p>
            <a:endParaRPr/>
          </a:p>
        </p:txBody>
      </p:sp>
      <p:sp>
        <p:nvSpPr>
          <p:cNvPr id="53" name="Shape 53"/>
          <p:cNvSpPr txBox="1">
            <a:spLocks noGrp="1"/>
          </p:cNvSpPr>
          <p:nvPr>
            <p:ph type="dt" idx="10"/>
          </p:nvPr>
        </p:nvSpPr>
        <p:spPr>
          <a:xfrm>
            <a:off x="6586535" y="612647"/>
            <a:ext cx="957300" cy="457200"/>
          </a:xfrm>
          <a:prstGeom prst="rect">
            <a:avLst/>
          </a:prstGeom>
          <a:noFill/>
          <a:ln>
            <a:noFill/>
          </a:ln>
        </p:spPr>
        <p:txBody>
          <a:bodyPr lIns="91425" tIns="91425" rIns="91425" bIns="91425" anchor="t" anchorCtr="0"/>
          <a:lstStyle>
            <a:lvl1pPr marL="0" marR="0" lvl="0" indent="0" algn="l"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54" name="Shape 54"/>
          <p:cNvSpPr txBox="1">
            <a:spLocks noGrp="1"/>
          </p:cNvSpPr>
          <p:nvPr>
            <p:ph type="ftr" idx="11"/>
          </p:nvPr>
        </p:nvSpPr>
        <p:spPr>
          <a:xfrm>
            <a:off x="5257800" y="612647"/>
            <a:ext cx="1326000" cy="457200"/>
          </a:xfrm>
          <a:prstGeom prst="rect">
            <a:avLst/>
          </a:prstGeom>
          <a:noFill/>
          <a:ln>
            <a:noFill/>
          </a:ln>
        </p:spPr>
        <p:txBody>
          <a:bodyPr lIns="91425" tIns="91425" rIns="91425" bIns="91425" anchor="t" anchorCtr="0"/>
          <a:lstStyle>
            <a:lvl1pPr marL="0" marR="0" lvl="0" indent="0" algn="r" rtl="0">
              <a:spcBef>
                <a:spcPts val="0"/>
              </a:spcBef>
              <a:buNone/>
              <a:defRPr sz="800" b="0" i="0" u="none" strike="noStrike" cap="none">
                <a:solidFill>
                  <a:schemeClr val="accent2"/>
                </a:solidFill>
                <a:latin typeface="Georgia"/>
                <a:ea typeface="Georgia"/>
                <a:cs typeface="Georgia"/>
                <a:sym typeface="Georgia"/>
              </a:defRPr>
            </a:lvl1pPr>
            <a:lvl2pPr marL="457200" marR="0" lvl="1" indent="0" algn="l" rtl="0">
              <a:spcBef>
                <a:spcPts val="0"/>
              </a:spcBef>
              <a:buNone/>
              <a:defRPr sz="1800" b="0" i="0" u="none" strike="noStrike" cap="none">
                <a:solidFill>
                  <a:schemeClr val="dk1"/>
                </a:solidFill>
                <a:latin typeface="Georgia"/>
                <a:ea typeface="Georgia"/>
                <a:cs typeface="Georgia"/>
                <a:sym typeface="Georgia"/>
              </a:defRPr>
            </a:lvl2pPr>
            <a:lvl3pPr marL="914400" marR="0" lvl="2" indent="0" algn="l" rtl="0">
              <a:spcBef>
                <a:spcPts val="0"/>
              </a:spcBef>
              <a:buNone/>
              <a:defRPr sz="1800" b="0" i="0" u="none" strike="noStrike" cap="none">
                <a:solidFill>
                  <a:schemeClr val="dk1"/>
                </a:solidFill>
                <a:latin typeface="Georgia"/>
                <a:ea typeface="Georgia"/>
                <a:cs typeface="Georgia"/>
                <a:sym typeface="Georgia"/>
              </a:defRPr>
            </a:lvl3pPr>
            <a:lvl4pPr marL="1371600" marR="0" lvl="3" indent="0" algn="l" rtl="0">
              <a:spcBef>
                <a:spcPts val="0"/>
              </a:spcBef>
              <a:buNone/>
              <a:defRPr sz="1800" b="0" i="0" u="none" strike="noStrike" cap="none">
                <a:solidFill>
                  <a:schemeClr val="dk1"/>
                </a:solidFill>
                <a:latin typeface="Georgia"/>
                <a:ea typeface="Georgia"/>
                <a:cs typeface="Georgia"/>
                <a:sym typeface="Georgia"/>
              </a:defRPr>
            </a:lvl4pPr>
            <a:lvl5pPr marL="1828800" marR="0" lvl="4" indent="0" algn="l" rtl="0">
              <a:spcBef>
                <a:spcPts val="0"/>
              </a:spcBef>
              <a:buNone/>
              <a:defRPr sz="1800" b="0" i="0" u="none" strike="noStrike" cap="none">
                <a:solidFill>
                  <a:schemeClr val="dk1"/>
                </a:solidFill>
                <a:latin typeface="Georgia"/>
                <a:ea typeface="Georgia"/>
                <a:cs typeface="Georgia"/>
                <a:sym typeface="Georgia"/>
              </a:defRPr>
            </a:lvl5pPr>
            <a:lvl6pPr marL="2286000" marR="0" lvl="5" indent="0" algn="l" rtl="0">
              <a:spcBef>
                <a:spcPts val="0"/>
              </a:spcBef>
              <a:buNone/>
              <a:defRPr sz="1800" b="0" i="0" u="none" strike="noStrike" cap="none">
                <a:solidFill>
                  <a:schemeClr val="dk1"/>
                </a:solidFill>
                <a:latin typeface="Georgia"/>
                <a:ea typeface="Georgia"/>
                <a:cs typeface="Georgia"/>
                <a:sym typeface="Georgia"/>
              </a:defRPr>
            </a:lvl6pPr>
            <a:lvl7pPr marL="2743200" marR="0" lvl="6" indent="0" algn="l" rtl="0">
              <a:spcBef>
                <a:spcPts val="0"/>
              </a:spcBef>
              <a:buNone/>
              <a:defRPr sz="1800" b="0" i="0" u="none" strike="noStrike" cap="none">
                <a:solidFill>
                  <a:schemeClr val="dk1"/>
                </a:solidFill>
                <a:latin typeface="Georgia"/>
                <a:ea typeface="Georgia"/>
                <a:cs typeface="Georgia"/>
                <a:sym typeface="Georgia"/>
              </a:defRPr>
            </a:lvl7pPr>
            <a:lvl8pPr marL="3200400" marR="0" lvl="7" indent="0" algn="l" rtl="0">
              <a:spcBef>
                <a:spcPts val="0"/>
              </a:spcBef>
              <a:buNone/>
              <a:defRPr sz="1800" b="0" i="0" u="none" strike="noStrike" cap="none">
                <a:solidFill>
                  <a:schemeClr val="dk1"/>
                </a:solidFill>
                <a:latin typeface="Georgia"/>
                <a:ea typeface="Georgia"/>
                <a:cs typeface="Georgia"/>
                <a:sym typeface="Georgia"/>
              </a:defRPr>
            </a:lvl8pPr>
            <a:lvl9pPr marL="3657600" marR="0" lvl="8" indent="0" algn="l" rtl="0">
              <a:spcBef>
                <a:spcPts val="0"/>
              </a:spcBef>
              <a:buNone/>
              <a:defRPr sz="1800" b="0" i="0" u="none" strike="noStrike" cap="none">
                <a:solidFill>
                  <a:schemeClr val="dk1"/>
                </a:solidFill>
                <a:latin typeface="Georgia"/>
                <a:ea typeface="Georgia"/>
                <a:cs typeface="Georgia"/>
                <a:sym typeface="Georgia"/>
              </a:defRPr>
            </a:lvl9pPr>
          </a:lstStyle>
          <a:p>
            <a:endParaRPr/>
          </a:p>
        </p:txBody>
      </p:sp>
      <p:sp>
        <p:nvSpPr>
          <p:cNvPr id="55" name="Shape 55"/>
          <p:cNvSpPr txBox="1">
            <a:spLocks noGrp="1"/>
          </p:cNvSpPr>
          <p:nvPr>
            <p:ph type="sldNum" idx="12"/>
          </p:nvPr>
        </p:nvSpPr>
        <p:spPr>
          <a:xfrm>
            <a:off x="8174735" y="2272"/>
            <a:ext cx="762000" cy="3657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sk-SK" sz="1800" b="0" i="0" u="none" strike="noStrike" cap="none">
                <a:solidFill>
                  <a:srgbClr val="FFFFFF"/>
                </a:solidFill>
                <a:latin typeface="Georgia"/>
                <a:ea typeface="Georgia"/>
                <a:cs typeface="Georgia"/>
                <a:sym typeface="Georgia"/>
              </a:rPr>
              <a:pPr marL="0" marR="0" lvl="0" indent="0" algn="r" rtl="0">
                <a:spcBef>
                  <a:spcPts val="0"/>
                </a:spcBef>
                <a:buSzPct val="25000"/>
                <a:buNone/>
              </a:pPr>
              <a:t>‹#›</a:t>
            </a:fld>
            <a:endParaRPr lang="sk-SK" sz="1800" b="0" i="0" u="none" strike="noStrike" cap="none">
              <a:solidFill>
                <a:srgbClr val="FFFFFF"/>
              </a:solidFill>
              <a:latin typeface="Georgia"/>
              <a:ea typeface="Georgia"/>
              <a:cs typeface="Georgia"/>
              <a:sym typeface="Georgi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867800"/>
            <a:ext cx="8520600" cy="1122300"/>
          </a:xfrm>
          <a:prstGeom prst="rect">
            <a:avLst/>
          </a:prstGeom>
        </p:spPr>
        <p:txBody>
          <a:bodyPr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sk-SK"/>
              <a:pPr lvl="0">
                <a:spcBef>
                  <a:spcPts val="0"/>
                </a:spcBef>
                <a:buNone/>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sk-SK"/>
              <a:pPr lvl="0">
                <a:spcBef>
                  <a:spcPts val="0"/>
                </a:spcBef>
                <a:buNone/>
              </a:pPr>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536633"/>
            <a:ext cx="3999900" cy="4555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536633"/>
            <a:ext cx="3999900" cy="4555200"/>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sk-SK"/>
              <a:pPr lvl="0">
                <a:spcBef>
                  <a:spcPts val="0"/>
                </a:spcBef>
                <a:buNone/>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593366"/>
            <a:ext cx="8520600" cy="7635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sk-SK"/>
              <a:pPr lvl="0">
                <a:spcBef>
                  <a:spcPts val="0"/>
                </a:spcBef>
                <a:buNone/>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7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852800"/>
            <a:ext cx="2808000" cy="42393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sk-SK"/>
              <a:pPr lvl="0">
                <a:spcBef>
                  <a:spcPts val="0"/>
                </a:spcBef>
                <a:buNone/>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600200"/>
            <a:ext cx="6367800" cy="5454300"/>
          </a:xfrm>
          <a:prstGeom prst="rect">
            <a:avLst/>
          </a:prstGeom>
        </p:spPr>
        <p:txBody>
          <a:bodyPr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sk-SK"/>
              <a:pPr lvl="0">
                <a:spcBef>
                  <a:spcPts val="0"/>
                </a:spcBef>
                <a:buNone/>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166"/>
            <a:ext cx="4572000" cy="6858000"/>
          </a:xfrm>
          <a:prstGeom prst="rect">
            <a:avLst/>
          </a:prstGeom>
          <a:solidFill>
            <a:schemeClr val="lt2"/>
          </a:solidFill>
          <a:ln>
            <a:noFill/>
          </a:ln>
        </p:spPr>
        <p:txBody>
          <a:bodyPr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644233"/>
            <a:ext cx="4045200" cy="1976400"/>
          </a:xfrm>
          <a:prstGeom prst="rect">
            <a:avLst/>
          </a:prstGeom>
        </p:spPr>
        <p:txBody>
          <a:bodyPr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3737433"/>
            <a:ext cx="4045200" cy="1646700"/>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965433"/>
            <a:ext cx="3837000" cy="49269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0" name="Shape 40"/>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sk-SK"/>
              <a:pPr lvl="0">
                <a:spcBef>
                  <a:spcPts val="0"/>
                </a:spcBef>
                <a:buNone/>
              </a:pPr>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5640766"/>
            <a:ext cx="5998800" cy="806700"/>
          </a:xfrm>
          <a:prstGeom prst="rect">
            <a:avLst/>
          </a:prstGeom>
        </p:spPr>
        <p:txBody>
          <a:bodyPr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7" y="6217622"/>
            <a:ext cx="548700" cy="524700"/>
          </a:xfrm>
          <a:prstGeom prst="rect">
            <a:avLst/>
          </a:prstGeom>
        </p:spPr>
        <p:txBody>
          <a:bodyPr lIns="91425" tIns="91425" rIns="91425" bIns="91425" anchor="ctr" anchorCtr="0">
            <a:noAutofit/>
          </a:bodyPr>
          <a:lstStyle/>
          <a:p>
            <a:pPr lvl="0">
              <a:spcBef>
                <a:spcPts val="0"/>
              </a:spcBef>
              <a:buNone/>
            </a:pPr>
            <a:fld id="{00000000-1234-1234-1234-123412341234}" type="slidenum">
              <a:rPr lang="sk-SK"/>
              <a:pPr lvl="0">
                <a:spcBef>
                  <a:spcPts val="0"/>
                </a:spcBef>
                <a:buNone/>
              </a:pPr>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593366"/>
            <a:ext cx="8520600" cy="763500"/>
          </a:xfrm>
          <a:prstGeom prst="rect">
            <a:avLst/>
          </a:prstGeom>
          <a:noFill/>
          <a:ln>
            <a:noFill/>
          </a:ln>
        </p:spPr>
        <p:txBody>
          <a:bodyPr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536633"/>
            <a:ext cx="8520600" cy="4555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defRPr sz="1800">
                <a:solidFill>
                  <a:schemeClr val="dk2"/>
                </a:solidFill>
              </a:defRPr>
            </a:lvl1pPr>
            <a:lvl2pPr lvl="1">
              <a:lnSpc>
                <a:spcPct val="115000"/>
              </a:lnSpc>
              <a:spcBef>
                <a:spcPts val="0"/>
              </a:spcBef>
              <a:spcAft>
                <a:spcPts val="1600"/>
              </a:spcAft>
              <a:buClr>
                <a:schemeClr val="dk2"/>
              </a:buClr>
              <a:defRPr>
                <a:solidFill>
                  <a:schemeClr val="dk2"/>
                </a:solidFill>
              </a:defRPr>
            </a:lvl2pPr>
            <a:lvl3pPr lvl="2">
              <a:lnSpc>
                <a:spcPct val="115000"/>
              </a:lnSpc>
              <a:spcBef>
                <a:spcPts val="0"/>
              </a:spcBef>
              <a:spcAft>
                <a:spcPts val="1600"/>
              </a:spcAft>
              <a:buClr>
                <a:schemeClr val="dk2"/>
              </a:buClr>
              <a:defRPr>
                <a:solidFill>
                  <a:schemeClr val="dk2"/>
                </a:solidFill>
              </a:defRPr>
            </a:lvl3pPr>
            <a:lvl4pPr lvl="3">
              <a:lnSpc>
                <a:spcPct val="115000"/>
              </a:lnSpc>
              <a:spcBef>
                <a:spcPts val="0"/>
              </a:spcBef>
              <a:spcAft>
                <a:spcPts val="1600"/>
              </a:spcAft>
              <a:buClr>
                <a:schemeClr val="dk2"/>
              </a:buClr>
              <a:defRPr>
                <a:solidFill>
                  <a:schemeClr val="dk2"/>
                </a:solidFill>
              </a:defRPr>
            </a:lvl4pPr>
            <a:lvl5pPr lvl="4">
              <a:lnSpc>
                <a:spcPct val="115000"/>
              </a:lnSpc>
              <a:spcBef>
                <a:spcPts val="0"/>
              </a:spcBef>
              <a:spcAft>
                <a:spcPts val="1600"/>
              </a:spcAft>
              <a:buClr>
                <a:schemeClr val="dk2"/>
              </a:buClr>
              <a:defRPr>
                <a:solidFill>
                  <a:schemeClr val="dk2"/>
                </a:solidFill>
              </a:defRPr>
            </a:lvl5pPr>
            <a:lvl6pPr lvl="5">
              <a:lnSpc>
                <a:spcPct val="115000"/>
              </a:lnSpc>
              <a:spcBef>
                <a:spcPts val="0"/>
              </a:spcBef>
              <a:spcAft>
                <a:spcPts val="1600"/>
              </a:spcAft>
              <a:buClr>
                <a:schemeClr val="dk2"/>
              </a:buClr>
              <a:defRPr>
                <a:solidFill>
                  <a:schemeClr val="dk2"/>
                </a:solidFill>
              </a:defRPr>
            </a:lvl6pPr>
            <a:lvl7pPr lvl="6">
              <a:lnSpc>
                <a:spcPct val="115000"/>
              </a:lnSpc>
              <a:spcBef>
                <a:spcPts val="0"/>
              </a:spcBef>
              <a:spcAft>
                <a:spcPts val="1600"/>
              </a:spcAft>
              <a:buClr>
                <a:schemeClr val="dk2"/>
              </a:buClr>
              <a:defRPr>
                <a:solidFill>
                  <a:schemeClr val="dk2"/>
                </a:solidFill>
              </a:defRPr>
            </a:lvl7pPr>
            <a:lvl8pPr lvl="7">
              <a:lnSpc>
                <a:spcPct val="115000"/>
              </a:lnSpc>
              <a:spcBef>
                <a:spcPts val="0"/>
              </a:spcBef>
              <a:spcAft>
                <a:spcPts val="1600"/>
              </a:spcAft>
              <a:buClr>
                <a:schemeClr val="dk2"/>
              </a:buClr>
              <a:defRPr>
                <a:solidFill>
                  <a:schemeClr val="dk2"/>
                </a:solidFill>
              </a:defRPr>
            </a:lvl8pPr>
            <a:lvl9pPr lvl="8">
              <a:lnSpc>
                <a:spcPct val="115000"/>
              </a:lnSpc>
              <a:spcBef>
                <a:spcPts val="0"/>
              </a:spcBef>
              <a:spcAft>
                <a:spcPts val="1600"/>
              </a:spcAft>
              <a:buClr>
                <a:schemeClr val="dk2"/>
              </a:buClr>
              <a:defRPr>
                <a:solidFill>
                  <a:schemeClr val="dk2"/>
                </a:solidFill>
              </a:defRPr>
            </a:lvl9pPr>
          </a:lstStyle>
          <a:p>
            <a:endParaRPr/>
          </a:p>
        </p:txBody>
      </p:sp>
      <p:sp>
        <p:nvSpPr>
          <p:cNvPr id="8" name="Shape 8"/>
          <p:cNvSpPr txBox="1">
            <a:spLocks noGrp="1"/>
          </p:cNvSpPr>
          <p:nvPr>
            <p:ph type="sldNum" idx="12"/>
          </p:nvPr>
        </p:nvSpPr>
        <p:spPr>
          <a:xfrm>
            <a:off x="8472457" y="6217622"/>
            <a:ext cx="548700" cy="5247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sk-SK" sz="1000">
                <a:solidFill>
                  <a:schemeClr val="dk2"/>
                </a:solidFill>
              </a:rPr>
              <a:pPr lvl="0" algn="r">
                <a:spcBef>
                  <a:spcPts val="0"/>
                </a:spcBef>
                <a:buNone/>
              </a:pPr>
              <a:t>‹#›</a:t>
            </a:fld>
            <a:endParaRPr lang="sk-SK" sz="1000">
              <a:solidFill>
                <a:schemeClr val="dk2"/>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ctrTitle"/>
          </p:nvPr>
        </p:nvSpPr>
        <p:spPr>
          <a:xfrm>
            <a:off x="311700" y="1433424"/>
            <a:ext cx="8520600" cy="2782500"/>
          </a:xfrm>
          <a:prstGeom prst="rect">
            <a:avLst/>
          </a:prstGeom>
          <a:noFill/>
          <a:ln>
            <a:noFill/>
          </a:ln>
        </p:spPr>
        <p:txBody>
          <a:bodyPr lIns="91425" tIns="45700" rIns="91425" bIns="45700" anchor="b" anchorCtr="0">
            <a:noAutofit/>
          </a:bodyPr>
          <a:lstStyle/>
          <a:p>
            <a:pPr marL="0" marR="0" lvl="0" indent="0" rtl="0">
              <a:spcBef>
                <a:spcPts val="0"/>
              </a:spcBef>
              <a:buClr>
                <a:schemeClr val="lt1"/>
              </a:buClr>
              <a:buSzPct val="25000"/>
              <a:buFont typeface="Trebuchet MS"/>
              <a:buNone/>
            </a:pPr>
            <a:r>
              <a:rPr lang="sk-SK" sz="4400" b="1" i="0" strike="noStrike" cap="none">
                <a:solidFill>
                  <a:srgbClr val="000000"/>
                </a:solidFill>
                <a:latin typeface="Trebuchet MS"/>
                <a:ea typeface="Trebuchet MS"/>
                <a:cs typeface="Trebuchet MS"/>
                <a:sym typeface="Trebuchet MS"/>
              </a:rPr>
              <a:t>Vývinové tendencie slovenskej medzivojnovej prózy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Shape 65"/>
          <p:cNvSpPr txBox="1">
            <a:spLocks noGrp="1"/>
          </p:cNvSpPr>
          <p:nvPr>
            <p:ph type="body" idx="1"/>
          </p:nvPr>
        </p:nvSpPr>
        <p:spPr>
          <a:xfrm>
            <a:off x="495875" y="256000"/>
            <a:ext cx="8190900" cy="4325100"/>
          </a:xfrm>
          <a:prstGeom prst="rect">
            <a:avLst/>
          </a:prstGeom>
        </p:spPr>
        <p:txBody>
          <a:bodyPr lIns="91425" tIns="91425" rIns="91425" bIns="91425" anchor="t" anchorCtr="0">
            <a:noAutofit/>
          </a:bodyPr>
          <a:lstStyle/>
          <a:p>
            <a:pPr marL="0" lvl="0" indent="-69850" rtl="0">
              <a:lnSpc>
                <a:spcPct val="100000"/>
              </a:lnSpc>
              <a:spcBef>
                <a:spcPts val="0"/>
              </a:spcBef>
              <a:spcAft>
                <a:spcPts val="0"/>
              </a:spcAft>
              <a:buClr>
                <a:schemeClr val="dk1"/>
              </a:buClr>
              <a:buSzPct val="50000"/>
              <a:buFont typeface="Arial"/>
              <a:buNone/>
            </a:pPr>
            <a:r>
              <a:rPr lang="sk-SK" sz="2200" b="1">
                <a:latin typeface="Arial"/>
                <a:ea typeface="Arial"/>
                <a:cs typeface="Arial"/>
                <a:sym typeface="Arial"/>
              </a:rPr>
              <a:t>Slovensko sa stalo súčasťou Česko-slovenskej republiky založenej v októbri 1918.</a:t>
            </a:r>
            <a:br>
              <a:rPr lang="sk-SK" sz="2200" b="1">
                <a:latin typeface="Arial"/>
                <a:ea typeface="Arial"/>
                <a:cs typeface="Arial"/>
                <a:sym typeface="Arial"/>
              </a:rPr>
            </a:br>
            <a:endParaRPr lang="sk-SK" sz="2200" b="1">
              <a:latin typeface="Arial"/>
              <a:ea typeface="Arial"/>
              <a:cs typeface="Arial"/>
              <a:sym typeface="Arial"/>
            </a:endParaRPr>
          </a:p>
          <a:p>
            <a:pPr marL="0" lvl="0" indent="-69850" rtl="0">
              <a:lnSpc>
                <a:spcPct val="100000"/>
              </a:lnSpc>
              <a:spcBef>
                <a:spcPts val="0"/>
              </a:spcBef>
              <a:spcAft>
                <a:spcPts val="0"/>
              </a:spcAft>
              <a:buClr>
                <a:schemeClr val="dk1"/>
              </a:buClr>
              <a:buSzPct val="50000"/>
              <a:buFont typeface="Arial"/>
              <a:buNone/>
            </a:pPr>
            <a:r>
              <a:rPr lang="sk-SK" sz="2200" b="1">
                <a:latin typeface="Arial"/>
                <a:ea typeface="Arial"/>
                <a:cs typeface="Arial"/>
                <a:sym typeface="Arial"/>
              </a:rPr>
              <a:t>V slovenskej literatúre vznikla po prvýkrát pluralitná podstata literatúry (koexistovalo popri sebe viacero umeleckých metód, umeleckých smerov, prúdov...).</a:t>
            </a:r>
            <a:br>
              <a:rPr lang="sk-SK" sz="2200" b="1">
                <a:latin typeface="Arial"/>
                <a:ea typeface="Arial"/>
                <a:cs typeface="Arial"/>
                <a:sym typeface="Arial"/>
              </a:rPr>
            </a:br>
            <a:endParaRPr lang="sk-SK" sz="2200" b="1">
              <a:latin typeface="Arial"/>
              <a:ea typeface="Arial"/>
              <a:cs typeface="Arial"/>
              <a:sym typeface="Arial"/>
            </a:endParaRPr>
          </a:p>
          <a:p>
            <a:pPr marL="0" lvl="0" indent="-69850" rtl="0">
              <a:lnSpc>
                <a:spcPct val="100000"/>
              </a:lnSpc>
              <a:spcBef>
                <a:spcPts val="0"/>
              </a:spcBef>
              <a:spcAft>
                <a:spcPts val="0"/>
              </a:spcAft>
              <a:buClr>
                <a:schemeClr val="dk1"/>
              </a:buClr>
              <a:buSzPct val="50000"/>
              <a:buFont typeface="Arial"/>
              <a:buNone/>
            </a:pPr>
            <a:r>
              <a:rPr lang="sk-SK" sz="2200" b="1">
                <a:latin typeface="Arial"/>
                <a:ea typeface="Arial"/>
                <a:cs typeface="Arial"/>
                <a:sym typeface="Arial"/>
              </a:rPr>
              <a:t>Od roku 1918 vedľa seba existujú viaceré umelecké smery, autorské orientácie.</a:t>
            </a:r>
            <a:br>
              <a:rPr lang="sk-SK" sz="2200" b="1">
                <a:latin typeface="Arial"/>
                <a:ea typeface="Arial"/>
                <a:cs typeface="Arial"/>
                <a:sym typeface="Arial"/>
              </a:rPr>
            </a:br>
            <a:r>
              <a:rPr lang="sk-SK" sz="2200" b="1">
                <a:latin typeface="Arial"/>
                <a:ea typeface="Arial"/>
                <a:cs typeface="Arial"/>
                <a:sym typeface="Arial"/>
              </a:rPr>
              <a:t>Tematika medzivojnového obdobia: vojnové zážitky, spomienka na mladosť, povojnová sociálna skutočnosť, nové udalosti spoločenskej, politickej a kultúrnej problematiky.</a:t>
            </a:r>
            <a:br>
              <a:rPr lang="sk-SK" sz="2200" b="1">
                <a:latin typeface="Arial"/>
                <a:ea typeface="Arial"/>
                <a:cs typeface="Arial"/>
                <a:sym typeface="Arial"/>
              </a:rPr>
            </a:br>
            <a:endParaRPr lang="sk-SK" sz="2200" b="1">
              <a:latin typeface="Arial"/>
              <a:ea typeface="Arial"/>
              <a:cs typeface="Arial"/>
              <a:sym typeface="Arial"/>
            </a:endParaRPr>
          </a:p>
          <a:p>
            <a:pPr marL="0" lvl="0" indent="-69850" rtl="0">
              <a:lnSpc>
                <a:spcPct val="100000"/>
              </a:lnSpc>
              <a:spcBef>
                <a:spcPts val="0"/>
              </a:spcBef>
              <a:spcAft>
                <a:spcPts val="0"/>
              </a:spcAft>
              <a:buClr>
                <a:schemeClr val="dk1"/>
              </a:buClr>
              <a:buSzPct val="50000"/>
              <a:buFont typeface="Arial"/>
              <a:buNone/>
            </a:pPr>
            <a:r>
              <a:rPr lang="sk-SK" sz="2200" b="1">
                <a:latin typeface="Arial"/>
                <a:ea typeface="Arial"/>
                <a:cs typeface="Arial"/>
                <a:sym typeface="Arial"/>
              </a:rPr>
              <a:t>Rozvoj školstva, vznik vedeckých a osvetových inštitúcií, vzrast počtu kultúrnych a literárnych časopisov, zvýšenie počtu vydávaných diel.</a:t>
            </a:r>
            <a:r>
              <a:rPr lang="sk-SK" sz="2200">
                <a:latin typeface="Arial"/>
                <a:ea typeface="Arial"/>
                <a:cs typeface="Arial"/>
                <a:sym typeface="Arial"/>
              </a:rPr>
              <a:t/>
            </a:r>
            <a:br>
              <a:rPr lang="sk-SK" sz="2200">
                <a:latin typeface="Arial"/>
                <a:ea typeface="Arial"/>
                <a:cs typeface="Arial"/>
                <a:sym typeface="Arial"/>
              </a:rPr>
            </a:br>
            <a:endParaRPr lang="sk-SK" sz="2200">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311700" y="593366"/>
            <a:ext cx="8520600" cy="763500"/>
          </a:xfrm>
          <a:prstGeom prst="rect">
            <a:avLst/>
          </a:prstGeom>
        </p:spPr>
        <p:txBody>
          <a:bodyPr lIns="91425" tIns="91425" rIns="91425" bIns="91425" anchor="t" anchorCtr="0">
            <a:noAutofit/>
          </a:bodyPr>
          <a:lstStyle/>
          <a:p>
            <a:pPr lvl="0">
              <a:spcBef>
                <a:spcPts val="0"/>
              </a:spcBef>
              <a:buNone/>
            </a:pPr>
            <a:endParaRPr/>
          </a:p>
        </p:txBody>
      </p:sp>
      <p:sp>
        <p:nvSpPr>
          <p:cNvPr id="71" name="Shape 71"/>
          <p:cNvSpPr txBox="1">
            <a:spLocks noGrp="1"/>
          </p:cNvSpPr>
          <p:nvPr>
            <p:ph type="body" idx="1"/>
          </p:nvPr>
        </p:nvSpPr>
        <p:spPr>
          <a:xfrm>
            <a:off x="1280172" y="4464891"/>
            <a:ext cx="8520600" cy="4555200"/>
          </a:xfrm>
          <a:prstGeom prst="rect">
            <a:avLst/>
          </a:prstGeom>
        </p:spPr>
        <p:txBody>
          <a:bodyPr lIns="91425" tIns="91425" rIns="91425" bIns="91425" anchor="t" anchorCtr="0">
            <a:noAutofit/>
          </a:bodyPr>
          <a:lstStyle/>
          <a:p>
            <a:pPr lvl="0" rtl="0">
              <a:lnSpc>
                <a:spcPct val="115000"/>
              </a:lnSpc>
              <a:spcBef>
                <a:spcPts val="0"/>
              </a:spcBef>
              <a:spcAft>
                <a:spcPts val="1000"/>
              </a:spcAft>
              <a:buClr>
                <a:schemeClr val="dk1"/>
              </a:buClr>
              <a:buSzPct val="100000"/>
              <a:buFont typeface="Arial"/>
              <a:buNone/>
            </a:pPr>
            <a:r>
              <a:rPr lang="sk-SK" sz="1100" b="1" u="sng" cap="small">
                <a:solidFill>
                  <a:srgbClr val="FF0000"/>
                </a:solidFill>
                <a:latin typeface="Tahoma"/>
                <a:ea typeface="Tahoma"/>
                <a:cs typeface="Tahoma"/>
                <a:sym typeface="Tahoma"/>
              </a:rPr>
              <a:t>Realizmus</a:t>
            </a:r>
          </a:p>
          <a:p>
            <a:pPr lvl="0" rtl="0">
              <a:lnSpc>
                <a:spcPct val="150000"/>
              </a:lnSpc>
              <a:spcBef>
                <a:spcPts val="0"/>
              </a:spcBef>
              <a:spcAft>
                <a:spcPts val="1000"/>
              </a:spcAft>
              <a:buClr>
                <a:schemeClr val="dk1"/>
              </a:buClr>
              <a:buSzPct val="100000"/>
              <a:buFont typeface="Arial"/>
              <a:buNone/>
            </a:pPr>
            <a:r>
              <a:rPr lang="sk-SK" sz="1100">
                <a:solidFill>
                  <a:srgbClr val="000080"/>
                </a:solidFill>
                <a:latin typeface="Tahoma"/>
                <a:ea typeface="Tahoma"/>
                <a:cs typeface="Tahoma"/>
                <a:sym typeface="Tahoma"/>
              </a:rPr>
              <a:t>1. </a:t>
            </a:r>
            <a:r>
              <a:rPr lang="sk-SK" sz="1100" b="1">
                <a:solidFill>
                  <a:srgbClr val="003366"/>
                </a:solidFill>
                <a:latin typeface="Tahoma"/>
                <a:ea typeface="Tahoma"/>
                <a:cs typeface="Tahoma"/>
                <a:sym typeface="Tahoma"/>
              </a:rPr>
              <a:t>Priame rozvíjanie realistickej tradície</a:t>
            </a:r>
            <a:r>
              <a:rPr lang="sk-SK" sz="1100">
                <a:solidFill>
                  <a:srgbClr val="000080"/>
                </a:solidFill>
                <a:latin typeface="Tahoma"/>
                <a:ea typeface="Tahoma"/>
                <a:cs typeface="Tahoma"/>
                <a:sym typeface="Tahoma"/>
              </a:rPr>
              <a:t> príslušníkmi tretej vlny realizmu</a:t>
            </a:r>
          </a:p>
          <a:p>
            <a:pPr marL="450215" lvl="0" indent="-69850" rtl="0">
              <a:lnSpc>
                <a:spcPct val="150000"/>
              </a:lnSpc>
              <a:spcBef>
                <a:spcPts val="0"/>
              </a:spcBef>
              <a:spcAft>
                <a:spcPts val="1000"/>
              </a:spcAft>
              <a:buClr>
                <a:schemeClr val="dk1"/>
              </a:buClr>
              <a:buSzPct val="100000"/>
              <a:buFont typeface="Arial"/>
              <a:buNone/>
            </a:pPr>
            <a:r>
              <a:rPr lang="sk-SK" sz="1100" b="1">
                <a:solidFill>
                  <a:schemeClr val="dk1"/>
                </a:solidFill>
                <a:latin typeface="Tahoma"/>
                <a:ea typeface="Tahoma"/>
                <a:cs typeface="Tahoma"/>
                <a:sym typeface="Tahoma"/>
              </a:rPr>
              <a:t>Ladislav Nádaši Jégé</a:t>
            </a:r>
            <a:r>
              <a:rPr lang="sk-SK" sz="1100">
                <a:solidFill>
                  <a:schemeClr val="dk1"/>
                </a:solidFill>
                <a:latin typeface="Tahoma"/>
                <a:ea typeface="Tahoma"/>
                <a:cs typeface="Tahoma"/>
                <a:sym typeface="Tahoma"/>
              </a:rPr>
              <a:t> (</a:t>
            </a:r>
            <a:r>
              <a:rPr lang="sk-SK" sz="1100" i="1">
                <a:solidFill>
                  <a:schemeClr val="dk1"/>
                </a:solidFill>
                <a:latin typeface="Tahoma"/>
                <a:ea typeface="Tahoma"/>
                <a:cs typeface="Tahoma"/>
                <a:sym typeface="Tahoma"/>
              </a:rPr>
              <a:t>Adam Šangala, Svätopluk</a:t>
            </a:r>
            <a:r>
              <a:rPr lang="sk-SK" sz="1100">
                <a:solidFill>
                  <a:schemeClr val="dk1"/>
                </a:solidFill>
                <a:latin typeface="Tahoma"/>
                <a:ea typeface="Tahoma"/>
                <a:cs typeface="Tahoma"/>
                <a:sym typeface="Tahoma"/>
              </a:rPr>
              <a:t>),</a:t>
            </a:r>
          </a:p>
          <a:p>
            <a:pPr marL="450215" lvl="0" indent="-69850" rtl="0">
              <a:lnSpc>
                <a:spcPct val="150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Hana Gregorová, Martin Rázus (</a:t>
            </a:r>
            <a:r>
              <a:rPr lang="sk-SK" sz="1100" i="1">
                <a:solidFill>
                  <a:schemeClr val="dk1"/>
                </a:solidFill>
                <a:latin typeface="Tahoma"/>
                <a:ea typeface="Tahoma"/>
                <a:cs typeface="Tahoma"/>
                <a:sym typeface="Tahoma"/>
              </a:rPr>
              <a:t>Krčmársky kráľ</a:t>
            </a:r>
            <a:r>
              <a:rPr lang="sk-SK" sz="1100">
                <a:solidFill>
                  <a:schemeClr val="dk1"/>
                </a:solidFill>
                <a:latin typeface="Tahoma"/>
                <a:ea typeface="Tahoma"/>
                <a:cs typeface="Tahoma"/>
                <a:sym typeface="Tahoma"/>
              </a:rPr>
              <a:t>)</a:t>
            </a:r>
          </a:p>
          <a:p>
            <a:pPr lvl="0" rtl="0">
              <a:lnSpc>
                <a:spcPct val="150000"/>
              </a:lnSpc>
              <a:spcBef>
                <a:spcPts val="0"/>
              </a:spcBef>
              <a:spcAft>
                <a:spcPts val="1000"/>
              </a:spcAft>
              <a:buClr>
                <a:schemeClr val="dk1"/>
              </a:buClr>
              <a:buSzPct val="100000"/>
              <a:buFont typeface="Arial"/>
              <a:buNone/>
            </a:pPr>
            <a:endParaRPr sz="1100">
              <a:solidFill>
                <a:schemeClr val="dk1"/>
              </a:solidFill>
              <a:latin typeface="Tahoma"/>
              <a:ea typeface="Tahoma"/>
              <a:cs typeface="Tahoma"/>
              <a:sym typeface="Tahoma"/>
            </a:endParaRPr>
          </a:p>
          <a:p>
            <a:pPr lvl="0" rtl="0">
              <a:lnSpc>
                <a:spcPct val="150000"/>
              </a:lnSpc>
              <a:spcBef>
                <a:spcPts val="0"/>
              </a:spcBef>
              <a:spcAft>
                <a:spcPts val="1000"/>
              </a:spcAft>
              <a:buClr>
                <a:schemeClr val="dk1"/>
              </a:buClr>
              <a:buSzPct val="100000"/>
              <a:buFont typeface="Arial"/>
              <a:buNone/>
            </a:pPr>
            <a:r>
              <a:rPr lang="sk-SK" sz="1100">
                <a:solidFill>
                  <a:srgbClr val="000080"/>
                </a:solidFill>
                <a:latin typeface="Tahoma"/>
                <a:ea typeface="Tahoma"/>
                <a:cs typeface="Tahoma"/>
                <a:sym typeface="Tahoma"/>
              </a:rPr>
              <a:t>2. </a:t>
            </a:r>
            <a:r>
              <a:rPr lang="sk-SK" sz="1100" b="1">
                <a:solidFill>
                  <a:srgbClr val="003366"/>
                </a:solidFill>
                <a:latin typeface="Tahoma"/>
                <a:ea typeface="Tahoma"/>
                <a:cs typeface="Tahoma"/>
                <a:sym typeface="Tahoma"/>
              </a:rPr>
              <a:t>Sociálno-psychologický realizmus</a:t>
            </a:r>
            <a:r>
              <a:rPr lang="sk-SK" sz="1100">
                <a:solidFill>
                  <a:srgbClr val="000080"/>
                </a:solidFill>
                <a:latin typeface="Tahoma"/>
                <a:ea typeface="Tahoma"/>
                <a:cs typeface="Tahoma"/>
                <a:sym typeface="Tahoma"/>
              </a:rPr>
              <a:t> – </a:t>
            </a:r>
            <a:r>
              <a:rPr lang="sk-SK" sz="1100" b="1">
                <a:solidFill>
                  <a:srgbClr val="008000"/>
                </a:solidFill>
                <a:latin typeface="Tahoma"/>
                <a:ea typeface="Tahoma"/>
                <a:cs typeface="Tahoma"/>
                <a:sym typeface="Tahoma"/>
              </a:rPr>
              <a:t>snaha o prienik do vnútra človeka</a:t>
            </a:r>
          </a:p>
          <a:p>
            <a:pPr marL="186690" lvl="0" indent="-6985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podnety čerpal z domáceho i svetového realizmu, z expresionizmu</a:t>
            </a:r>
          </a:p>
          <a:p>
            <a:pPr marL="186690" lvl="0" indent="-6985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znaky: najmä sociálna tematika (kritickosť ľudí vytláčaných na okraj spoločnosti),</a:t>
            </a:r>
          </a:p>
          <a:p>
            <a:pPr marL="186690" lvl="0" indent="-6985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obyčajní ľudia s prirodzenou mravnou prevahou,</a:t>
            </a:r>
          </a:p>
          <a:p>
            <a:pPr marL="186690" lvl="0" indent="-6985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pohľad do vnútra človeka,</a:t>
            </a:r>
          </a:p>
          <a:p>
            <a:pPr marL="186690" lvl="0" indent="-6985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tradičné zobrazovanie dedinského prostredia</a:t>
            </a:r>
          </a:p>
          <a:p>
            <a:pPr marL="457200" lvl="0" rtl="0">
              <a:lnSpc>
                <a:spcPct val="150000"/>
              </a:lnSpc>
              <a:spcBef>
                <a:spcPts val="30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a:t>
            </a:r>
            <a:r>
              <a:rPr lang="sk-SK" sz="1100" b="1">
                <a:solidFill>
                  <a:schemeClr val="dk1"/>
                </a:solidFill>
                <a:latin typeface="Tahoma"/>
                <a:ea typeface="Tahoma"/>
                <a:cs typeface="Tahoma"/>
                <a:sym typeface="Tahoma"/>
              </a:rPr>
              <a:t>Jozef Cíger Hronský</a:t>
            </a:r>
            <a:r>
              <a:rPr lang="sk-SK" sz="1100">
                <a:solidFill>
                  <a:schemeClr val="dk1"/>
                </a:solidFill>
                <a:latin typeface="Tahoma"/>
                <a:ea typeface="Tahoma"/>
                <a:cs typeface="Tahoma"/>
                <a:sym typeface="Tahoma"/>
              </a:rPr>
              <a:t> (</a:t>
            </a:r>
            <a:r>
              <a:rPr lang="sk-SK" sz="1100" i="1">
                <a:solidFill>
                  <a:schemeClr val="dk1"/>
                </a:solidFill>
                <a:latin typeface="Tahoma"/>
                <a:ea typeface="Tahoma"/>
                <a:cs typeface="Tahoma"/>
                <a:sym typeface="Tahoma"/>
              </a:rPr>
              <a:t>Jozef Mak, Pisár Gráč</a:t>
            </a:r>
            <a:r>
              <a:rPr lang="sk-SK" sz="1100">
                <a:solidFill>
                  <a:schemeClr val="dk1"/>
                </a:solidFill>
                <a:latin typeface="Tahoma"/>
                <a:ea typeface="Tahoma"/>
                <a:cs typeface="Tahoma"/>
                <a:sym typeface="Tahoma"/>
              </a:rPr>
              <a:t>), </a:t>
            </a:r>
            <a:r>
              <a:rPr lang="sk-SK" sz="1100" b="1">
                <a:solidFill>
                  <a:schemeClr val="dk1"/>
                </a:solidFill>
                <a:latin typeface="Tahoma"/>
                <a:ea typeface="Tahoma"/>
                <a:cs typeface="Tahoma"/>
                <a:sym typeface="Tahoma"/>
              </a:rPr>
              <a:t>Milo Urban</a:t>
            </a:r>
            <a:r>
              <a:rPr lang="sk-SK" sz="1100">
                <a:solidFill>
                  <a:schemeClr val="dk1"/>
                </a:solidFill>
                <a:latin typeface="Tahoma"/>
                <a:ea typeface="Tahoma"/>
                <a:cs typeface="Tahoma"/>
                <a:sym typeface="Tahoma"/>
              </a:rPr>
              <a:t> (</a:t>
            </a:r>
            <a:r>
              <a:rPr lang="sk-SK" sz="1100" i="1">
                <a:solidFill>
                  <a:schemeClr val="dk1"/>
                </a:solidFill>
                <a:latin typeface="Tahoma"/>
                <a:ea typeface="Tahoma"/>
                <a:cs typeface="Tahoma"/>
                <a:sym typeface="Tahoma"/>
              </a:rPr>
              <a:t>Živý bič, Za vyšným mlynom</a:t>
            </a:r>
            <a:r>
              <a:rPr lang="sk-SK" sz="1100">
                <a:solidFill>
                  <a:schemeClr val="dk1"/>
                </a:solidFill>
                <a:latin typeface="Tahoma"/>
                <a:ea typeface="Tahoma"/>
                <a:cs typeface="Tahoma"/>
                <a:sym typeface="Tahoma"/>
              </a:rPr>
              <a:t>), Štefan Letz (</a:t>
            </a:r>
            <a:r>
              <a:rPr lang="sk-SK" sz="1100" i="1">
                <a:solidFill>
                  <a:schemeClr val="dk1"/>
                </a:solidFill>
                <a:latin typeface="Tahoma"/>
                <a:ea typeface="Tahoma"/>
                <a:cs typeface="Tahoma"/>
                <a:sym typeface="Tahoma"/>
              </a:rPr>
              <a:t>Obyvatelia dvora</a:t>
            </a:r>
            <a:r>
              <a:rPr lang="sk-SK" sz="1100">
                <a:solidFill>
                  <a:schemeClr val="dk1"/>
                </a:solidFill>
                <a:latin typeface="Tahoma"/>
                <a:ea typeface="Tahoma"/>
                <a:cs typeface="Tahoma"/>
                <a:sym typeface="Tahoma"/>
              </a:rPr>
              <a:t> – kniha poviedok, </a:t>
            </a:r>
            <a:r>
              <a:rPr lang="sk-SK" sz="1100" i="1">
                <a:solidFill>
                  <a:schemeClr val="dk1"/>
                </a:solidFill>
                <a:latin typeface="Tahoma"/>
                <a:ea typeface="Tahoma"/>
                <a:cs typeface="Tahoma"/>
                <a:sym typeface="Tahoma"/>
              </a:rPr>
              <a:t>Dobrodružstvo pod vežou</a:t>
            </a:r>
            <a:r>
              <a:rPr lang="sk-SK" sz="1100">
                <a:solidFill>
                  <a:schemeClr val="dk1"/>
                </a:solidFill>
                <a:latin typeface="Tahoma"/>
                <a:ea typeface="Tahoma"/>
                <a:cs typeface="Tahoma"/>
                <a:sym typeface="Tahoma"/>
              </a:rPr>
              <a:t> – kniha noviel)</a:t>
            </a:r>
          </a:p>
          <a:p>
            <a:pPr marL="457200" lvl="0" rtl="0">
              <a:lnSpc>
                <a:spcPct val="150000"/>
              </a:lnSpc>
              <a:spcBef>
                <a:spcPts val="0"/>
              </a:spcBef>
              <a:spcAft>
                <a:spcPts val="1000"/>
              </a:spcAft>
              <a:buClr>
                <a:schemeClr val="dk1"/>
              </a:buClr>
              <a:buSzPct val="100000"/>
              <a:buFont typeface="Arial"/>
              <a:buNone/>
            </a:pPr>
            <a:endParaRPr sz="1100">
              <a:solidFill>
                <a:schemeClr val="dk1"/>
              </a:solidFill>
              <a:latin typeface="Tahoma"/>
              <a:ea typeface="Tahoma"/>
              <a:cs typeface="Tahoma"/>
              <a:sym typeface="Tahoma"/>
            </a:endParaRPr>
          </a:p>
          <a:p>
            <a:pPr lvl="0" rtl="0">
              <a:lnSpc>
                <a:spcPct val="150000"/>
              </a:lnSpc>
              <a:spcBef>
                <a:spcPts val="0"/>
              </a:spcBef>
              <a:spcAft>
                <a:spcPts val="1000"/>
              </a:spcAft>
              <a:buClr>
                <a:schemeClr val="dk1"/>
              </a:buClr>
              <a:buSzPct val="100000"/>
              <a:buFont typeface="Arial"/>
              <a:buNone/>
            </a:pPr>
            <a:r>
              <a:rPr lang="sk-SK" sz="1100">
                <a:solidFill>
                  <a:srgbClr val="000080"/>
                </a:solidFill>
                <a:latin typeface="Tahoma"/>
                <a:ea typeface="Tahoma"/>
                <a:cs typeface="Tahoma"/>
                <a:sym typeface="Tahoma"/>
              </a:rPr>
              <a:t>3. </a:t>
            </a:r>
            <a:r>
              <a:rPr lang="sk-SK" sz="1100" b="1">
                <a:solidFill>
                  <a:srgbClr val="003366"/>
                </a:solidFill>
                <a:latin typeface="Tahoma"/>
                <a:ea typeface="Tahoma"/>
                <a:cs typeface="Tahoma"/>
                <a:sym typeface="Tahoma"/>
              </a:rPr>
              <a:t>Socialistický realizmus</a:t>
            </a:r>
          </a:p>
          <a:p>
            <a:pPr lvl="0" rtl="0">
              <a:lnSpc>
                <a:spcPct val="150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a:t>
            </a:r>
            <a:r>
              <a:rPr lang="sk-SK" sz="1100" b="1">
                <a:solidFill>
                  <a:schemeClr val="dk1"/>
                </a:solidFill>
                <a:latin typeface="Tahoma"/>
                <a:ea typeface="Tahoma"/>
                <a:cs typeface="Tahoma"/>
                <a:sym typeface="Tahoma"/>
              </a:rPr>
              <a:t>Peter Jilemnický</a:t>
            </a:r>
            <a:r>
              <a:rPr lang="sk-SK" sz="1100">
                <a:solidFill>
                  <a:schemeClr val="dk1"/>
                </a:solidFill>
                <a:latin typeface="Tahoma"/>
                <a:ea typeface="Tahoma"/>
                <a:cs typeface="Tahoma"/>
                <a:sym typeface="Tahoma"/>
              </a:rPr>
              <a:t> (</a:t>
            </a:r>
            <a:r>
              <a:rPr lang="sk-SK" sz="1100" i="1">
                <a:solidFill>
                  <a:schemeClr val="dk1"/>
                </a:solidFill>
                <a:latin typeface="Tahoma"/>
                <a:ea typeface="Tahoma"/>
                <a:cs typeface="Tahoma"/>
                <a:sym typeface="Tahoma"/>
              </a:rPr>
              <a:t>Víťazný pád, Kompas v nás</a:t>
            </a:r>
            <a:r>
              <a:rPr lang="sk-SK" sz="1100">
                <a:solidFill>
                  <a:schemeClr val="dk1"/>
                </a:solidFill>
                <a:latin typeface="Tahoma"/>
                <a:ea typeface="Tahoma"/>
                <a:cs typeface="Tahoma"/>
                <a:sym typeface="Tahoma"/>
              </a:rPr>
              <a:t>) , Fraňo Kráľ (</a:t>
            </a:r>
            <a:r>
              <a:rPr lang="sk-SK" sz="1100" i="1">
                <a:solidFill>
                  <a:schemeClr val="dk1"/>
                </a:solidFill>
                <a:latin typeface="Tahoma"/>
                <a:ea typeface="Tahoma"/>
                <a:cs typeface="Tahoma"/>
                <a:sym typeface="Tahoma"/>
              </a:rPr>
              <a:t>Čenkovej deti, Jano</a:t>
            </a:r>
            <a:r>
              <a:rPr lang="sk-SK" sz="1100">
                <a:solidFill>
                  <a:schemeClr val="dk1"/>
                </a:solidFill>
                <a:latin typeface="Tahoma"/>
                <a:ea typeface="Tahoma"/>
                <a:cs typeface="Tahoma"/>
                <a:sym typeface="Tahoma"/>
              </a:rPr>
              <a:t>)</a:t>
            </a:r>
          </a:p>
          <a:p>
            <a:pPr lvl="0" rtl="0">
              <a:lnSpc>
                <a:spcPct val="150000"/>
              </a:lnSpc>
              <a:spcBef>
                <a:spcPts val="0"/>
              </a:spcBef>
              <a:spcAft>
                <a:spcPts val="1000"/>
              </a:spcAft>
              <a:buClr>
                <a:schemeClr val="dk1"/>
              </a:buClr>
              <a:buSzPct val="100000"/>
              <a:buFont typeface="Arial"/>
              <a:buNone/>
            </a:pPr>
            <a:endParaRPr sz="1100">
              <a:solidFill>
                <a:schemeClr val="dk1"/>
              </a:solidFill>
              <a:latin typeface="Tahoma"/>
              <a:ea typeface="Tahoma"/>
              <a:cs typeface="Tahoma"/>
              <a:sym typeface="Tahoma"/>
            </a:endParaRPr>
          </a:p>
          <a:p>
            <a:pPr lvl="0" rtl="0">
              <a:lnSpc>
                <a:spcPct val="115000"/>
              </a:lnSpc>
              <a:spcBef>
                <a:spcPts val="0"/>
              </a:spcBef>
              <a:spcAft>
                <a:spcPts val="1000"/>
              </a:spcAft>
              <a:buClr>
                <a:schemeClr val="dk1"/>
              </a:buClr>
              <a:buSzPct val="100000"/>
              <a:buFont typeface="Arial"/>
              <a:buNone/>
            </a:pPr>
            <a:r>
              <a:rPr lang="sk-SK" sz="1100" b="1" u="sng" cap="small">
                <a:solidFill>
                  <a:srgbClr val="FF0000"/>
                </a:solidFill>
                <a:latin typeface="Tahoma"/>
                <a:ea typeface="Tahoma"/>
                <a:cs typeface="Tahoma"/>
                <a:sym typeface="Tahoma"/>
              </a:rPr>
              <a:t>Lyrizovaná próza</a:t>
            </a: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jej šíriteľmi sa stali spisovatelia, ktorí sa združovali okolo časopisov </a:t>
            </a:r>
            <a:r>
              <a:rPr lang="sk-SK" sz="1100" i="1">
                <a:solidFill>
                  <a:schemeClr val="dk1"/>
                </a:solidFill>
                <a:latin typeface="Tahoma"/>
                <a:ea typeface="Tahoma"/>
                <a:cs typeface="Tahoma"/>
                <a:sym typeface="Tahoma"/>
              </a:rPr>
              <a:t>Mladé Slovensko</a:t>
            </a:r>
            <a:r>
              <a:rPr lang="sk-SK" sz="1100">
                <a:solidFill>
                  <a:schemeClr val="dk1"/>
                </a:solidFill>
                <a:latin typeface="Tahoma"/>
                <a:ea typeface="Tahoma"/>
                <a:cs typeface="Tahoma"/>
                <a:sym typeface="Tahoma"/>
              </a:rPr>
              <a:t>, </a:t>
            </a:r>
            <a:r>
              <a:rPr lang="sk-SK" sz="1100" i="1">
                <a:solidFill>
                  <a:schemeClr val="dk1"/>
                </a:solidFill>
                <a:latin typeface="Tahoma"/>
                <a:ea typeface="Tahoma"/>
                <a:cs typeface="Tahoma"/>
                <a:sym typeface="Tahoma"/>
              </a:rPr>
              <a:t>Svojeť</a:t>
            </a:r>
            <a:r>
              <a:rPr lang="sk-SK" sz="1100">
                <a:solidFill>
                  <a:schemeClr val="dk1"/>
                </a:solidFill>
                <a:latin typeface="Tahoma"/>
                <a:ea typeface="Tahoma"/>
                <a:cs typeface="Tahoma"/>
                <a:sym typeface="Tahoma"/>
              </a:rPr>
              <a:t>; </a:t>
            </a:r>
            <a:r>
              <a:rPr lang="sk-SK" sz="1100" b="1">
                <a:solidFill>
                  <a:schemeClr val="dk1"/>
                </a:solidFill>
                <a:latin typeface="Tahoma"/>
                <a:ea typeface="Tahoma"/>
                <a:cs typeface="Tahoma"/>
                <a:sym typeface="Tahoma"/>
              </a:rPr>
              <a:t>chceli literatúre otvoriť cestu do Európy</a:t>
            </a:r>
            <a:r>
              <a:rPr lang="sk-SK" sz="1100">
                <a:solidFill>
                  <a:schemeClr val="dk1"/>
                </a:solidFill>
                <a:latin typeface="Tahoma"/>
                <a:ea typeface="Tahoma"/>
                <a:cs typeface="Tahoma"/>
                <a:sym typeface="Tahoma"/>
              </a:rPr>
              <a:t> a popritom sa neizolovali od domácich skutočností</a:t>
            </a:r>
          </a:p>
          <a:p>
            <a:pPr lvl="0" rtl="0">
              <a:lnSpc>
                <a:spcPct val="115000"/>
              </a:lnSpc>
              <a:spcBef>
                <a:spcPts val="0"/>
              </a:spcBef>
              <a:spcAft>
                <a:spcPts val="1000"/>
              </a:spcAft>
              <a:buClr>
                <a:schemeClr val="dk1"/>
              </a:buClr>
              <a:buSzPct val="100000"/>
              <a:buFont typeface="Arial"/>
              <a:buNone/>
            </a:pPr>
            <a:endParaRPr sz="1100">
              <a:solidFill>
                <a:schemeClr val="dk1"/>
              </a:solidFill>
              <a:latin typeface="Tahoma"/>
              <a:ea typeface="Tahoma"/>
              <a:cs typeface="Tahoma"/>
              <a:sym typeface="Tahoma"/>
            </a:endParaRP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1. </a:t>
            </a:r>
            <a:r>
              <a:rPr lang="sk-SK" sz="1100" b="1">
                <a:solidFill>
                  <a:srgbClr val="003366"/>
                </a:solidFill>
                <a:latin typeface="Tahoma"/>
                <a:ea typeface="Tahoma"/>
                <a:cs typeface="Tahoma"/>
                <a:sym typeface="Tahoma"/>
              </a:rPr>
              <a:t>Ornamentálna próza</a:t>
            </a:r>
            <a:r>
              <a:rPr lang="sk-SK" sz="1100">
                <a:solidFill>
                  <a:schemeClr val="dk1"/>
                </a:solidFill>
                <a:latin typeface="Tahoma"/>
                <a:ea typeface="Tahoma"/>
                <a:cs typeface="Tahoma"/>
                <a:sym typeface="Tahoma"/>
              </a:rPr>
              <a:t> (ornamentalizmus)</a:t>
            </a: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ozdobnosť jazyka a štýlu súvisela s úsilím povýšiť tvar literárneho diela na úroveň zodpovedajúcej modernistickým európskym prúdom</a:t>
            </a: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vychádzala z expresionizmu</a:t>
            </a: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experimentovanie s jazykom, slovom</a:t>
            </a: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kontrast medzi škaredým a krásnym</a:t>
            </a: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v dielach nachádzame vzburu proti konvenciám, pesimistické a tragické nálady a životné pocity</a:t>
            </a:r>
          </a:p>
          <a:p>
            <a:pPr lvl="0" rtl="0">
              <a:lnSpc>
                <a:spcPct val="115000"/>
              </a:lnSpc>
              <a:spcBef>
                <a:spcPts val="0"/>
              </a:spcBef>
              <a:spcAft>
                <a:spcPts val="1000"/>
              </a:spcAft>
              <a:buClr>
                <a:schemeClr val="dk1"/>
              </a:buClr>
              <a:buSzPct val="100000"/>
              <a:buFont typeface="Arial"/>
              <a:buNone/>
            </a:pPr>
            <a:endParaRPr sz="1100">
              <a:solidFill>
                <a:schemeClr val="dk1"/>
              </a:solidFill>
              <a:latin typeface="Tahoma"/>
              <a:ea typeface="Tahoma"/>
              <a:cs typeface="Tahoma"/>
              <a:sym typeface="Tahoma"/>
            </a:endParaRP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Gejza Vámoš (</a:t>
            </a:r>
            <a:r>
              <a:rPr lang="sk-SK" sz="1100" i="1">
                <a:solidFill>
                  <a:schemeClr val="dk1"/>
                </a:solidFill>
                <a:latin typeface="Tahoma"/>
                <a:ea typeface="Tahoma"/>
                <a:cs typeface="Tahoma"/>
                <a:sym typeface="Tahoma"/>
              </a:rPr>
              <a:t>Editino očko</a:t>
            </a:r>
            <a:r>
              <a:rPr lang="sk-SK" sz="1100">
                <a:solidFill>
                  <a:schemeClr val="dk1"/>
                </a:solidFill>
                <a:latin typeface="Tahoma"/>
                <a:ea typeface="Tahoma"/>
                <a:cs typeface="Tahoma"/>
                <a:sym typeface="Tahoma"/>
              </a:rPr>
              <a:t>), Ján Hrušovský (</a:t>
            </a:r>
            <a:r>
              <a:rPr lang="sk-SK" sz="1100" i="1">
                <a:solidFill>
                  <a:schemeClr val="dk1"/>
                </a:solidFill>
                <a:latin typeface="Tahoma"/>
                <a:ea typeface="Tahoma"/>
                <a:cs typeface="Tahoma"/>
                <a:sym typeface="Tahoma"/>
              </a:rPr>
              <a:t>Pompiliova Madona, Muž s protézou</a:t>
            </a:r>
            <a:r>
              <a:rPr lang="sk-SK" sz="1100">
                <a:solidFill>
                  <a:schemeClr val="dk1"/>
                </a:solidFill>
                <a:latin typeface="Tahoma"/>
                <a:ea typeface="Tahoma"/>
                <a:cs typeface="Tahoma"/>
                <a:sym typeface="Tahoma"/>
              </a:rPr>
              <a:t>), Ivan Horváth (</a:t>
            </a:r>
            <a:r>
              <a:rPr lang="sk-SK" sz="1100" i="1">
                <a:solidFill>
                  <a:schemeClr val="dk1"/>
                </a:solidFill>
                <a:latin typeface="Tahoma"/>
                <a:ea typeface="Tahoma"/>
                <a:cs typeface="Tahoma"/>
                <a:sym typeface="Tahoma"/>
              </a:rPr>
              <a:t>Človek na ulici</a:t>
            </a:r>
            <a:r>
              <a:rPr lang="sk-SK" sz="1100">
                <a:solidFill>
                  <a:schemeClr val="dk1"/>
                </a:solidFill>
                <a:latin typeface="Tahoma"/>
                <a:ea typeface="Tahoma"/>
                <a:cs typeface="Tahoma"/>
                <a:sym typeface="Tahoma"/>
              </a:rPr>
              <a:t>)</a:t>
            </a:r>
          </a:p>
          <a:p>
            <a:pPr lvl="0" rtl="0">
              <a:lnSpc>
                <a:spcPct val="115000"/>
              </a:lnSpc>
              <a:spcBef>
                <a:spcPts val="0"/>
              </a:spcBef>
              <a:spcAft>
                <a:spcPts val="1000"/>
              </a:spcAft>
              <a:buClr>
                <a:schemeClr val="dk1"/>
              </a:buClr>
              <a:buSzPct val="100000"/>
              <a:buFont typeface="Arial"/>
              <a:buNone/>
            </a:pPr>
            <a:endParaRPr sz="1100">
              <a:solidFill>
                <a:schemeClr val="dk1"/>
              </a:solidFill>
              <a:latin typeface="Tahoma"/>
              <a:ea typeface="Tahoma"/>
              <a:cs typeface="Tahoma"/>
              <a:sym typeface="Tahoma"/>
            </a:endParaRP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2.</a:t>
            </a:r>
            <a:r>
              <a:rPr lang="sk-SK" sz="1100" b="1">
                <a:solidFill>
                  <a:srgbClr val="003366"/>
                </a:solidFill>
                <a:latin typeface="Tahoma"/>
                <a:ea typeface="Tahoma"/>
                <a:cs typeface="Tahoma"/>
                <a:sym typeface="Tahoma"/>
              </a:rPr>
              <a:t> Lyricky tvarovaná próza</a:t>
            </a: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expresionisticko-senzualistická epika</a:t>
            </a: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dve línie:  a) zobrazovanie sociálnych tém, najmä dedinských, s ich rozpornými prvkami</a:t>
            </a: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Jozef Horák (</a:t>
            </a:r>
            <a:r>
              <a:rPr lang="sk-SK" sz="1100" i="1">
                <a:solidFill>
                  <a:schemeClr val="dk1"/>
                </a:solidFill>
                <a:latin typeface="Tahoma"/>
                <a:ea typeface="Tahoma"/>
                <a:cs typeface="Tahoma"/>
                <a:sym typeface="Tahoma"/>
              </a:rPr>
              <a:t>Biele ruky</a:t>
            </a:r>
            <a:r>
              <a:rPr lang="sk-SK" sz="1100">
                <a:solidFill>
                  <a:schemeClr val="dk1"/>
                </a:solidFill>
                <a:latin typeface="Tahoma"/>
                <a:ea typeface="Tahoma"/>
                <a:cs typeface="Tahoma"/>
                <a:sym typeface="Tahoma"/>
              </a:rPr>
              <a:t> – zbierka noviel, </a:t>
            </a:r>
            <a:r>
              <a:rPr lang="sk-SK" sz="1100" i="1">
                <a:solidFill>
                  <a:schemeClr val="dk1"/>
                </a:solidFill>
                <a:latin typeface="Tahoma"/>
                <a:ea typeface="Tahoma"/>
                <a:cs typeface="Tahoma"/>
                <a:sym typeface="Tahoma"/>
              </a:rPr>
              <a:t>Sitnianska biela skala</a:t>
            </a:r>
            <a:r>
              <a:rPr lang="sk-SK" sz="1100">
                <a:solidFill>
                  <a:schemeClr val="dk1"/>
                </a:solidFill>
                <a:latin typeface="Tahoma"/>
                <a:ea typeface="Tahoma"/>
                <a:cs typeface="Tahoma"/>
                <a:sym typeface="Tahoma"/>
              </a:rPr>
              <a:t> – zbierka povestí)</a:t>
            </a:r>
          </a:p>
          <a:p>
            <a:pPr marL="900430" lvl="0" indent="-22352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b) uprednostňovanie psychologických námetov a harmonických riešení konfliktov</a:t>
            </a:r>
          </a:p>
          <a:p>
            <a:pPr marL="1040130" lvl="0" indent="-223519"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Ján Bodenek (</a:t>
            </a:r>
            <a:r>
              <a:rPr lang="sk-SK" sz="1100" i="1">
                <a:solidFill>
                  <a:schemeClr val="dk1"/>
                </a:solidFill>
                <a:latin typeface="Tahoma"/>
                <a:ea typeface="Tahoma"/>
                <a:cs typeface="Tahoma"/>
                <a:sym typeface="Tahoma"/>
              </a:rPr>
              <a:t>Ivkova biela mať</a:t>
            </a:r>
            <a:r>
              <a:rPr lang="sk-SK" sz="1100">
                <a:solidFill>
                  <a:schemeClr val="dk1"/>
                </a:solidFill>
                <a:latin typeface="Tahoma"/>
                <a:ea typeface="Tahoma"/>
                <a:cs typeface="Tahoma"/>
                <a:sym typeface="Tahoma"/>
              </a:rPr>
              <a:t> - román, </a:t>
            </a:r>
            <a:r>
              <a:rPr lang="sk-SK" sz="1100" i="1">
                <a:solidFill>
                  <a:schemeClr val="dk1"/>
                </a:solidFill>
                <a:latin typeface="Tahoma"/>
                <a:ea typeface="Tahoma"/>
                <a:cs typeface="Tahoma"/>
                <a:sym typeface="Tahoma"/>
              </a:rPr>
              <a:t>Svetlá na bublinách </a:t>
            </a:r>
            <a:r>
              <a:rPr lang="sk-SK" sz="1100">
                <a:solidFill>
                  <a:schemeClr val="dk1"/>
                </a:solidFill>
                <a:latin typeface="Tahoma"/>
                <a:ea typeface="Tahoma"/>
                <a:cs typeface="Tahoma"/>
                <a:sym typeface="Tahoma"/>
              </a:rPr>
              <a:t>- zbierka noviel)</a:t>
            </a:r>
          </a:p>
          <a:p>
            <a:pPr marL="977900" lvl="0" rtl="0">
              <a:lnSpc>
                <a:spcPct val="115000"/>
              </a:lnSpc>
              <a:spcBef>
                <a:spcPts val="0"/>
              </a:spcBef>
              <a:spcAft>
                <a:spcPts val="1000"/>
              </a:spcAft>
              <a:buClr>
                <a:schemeClr val="dk1"/>
              </a:buClr>
              <a:buSzPct val="100000"/>
              <a:buFont typeface="Arial"/>
              <a:buNone/>
            </a:pPr>
            <a:endParaRPr sz="1100">
              <a:solidFill>
                <a:schemeClr val="dk1"/>
              </a:solidFill>
              <a:latin typeface="Tahoma"/>
              <a:ea typeface="Tahoma"/>
              <a:cs typeface="Tahoma"/>
              <a:sym typeface="Tahoma"/>
            </a:endParaRPr>
          </a:p>
          <a:p>
            <a:pPr marL="977900"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3.</a:t>
            </a:r>
            <a:r>
              <a:rPr lang="sk-SK" sz="1100" b="1">
                <a:solidFill>
                  <a:srgbClr val="003366"/>
                </a:solidFill>
                <a:latin typeface="Tahoma"/>
                <a:ea typeface="Tahoma"/>
                <a:cs typeface="Tahoma"/>
                <a:sym typeface="Tahoma"/>
              </a:rPr>
              <a:t> Naturizmus</a:t>
            </a:r>
            <a:r>
              <a:rPr lang="sk-SK" sz="1100">
                <a:solidFill>
                  <a:schemeClr val="dk1"/>
                </a:solidFill>
                <a:latin typeface="Tahoma"/>
                <a:ea typeface="Tahoma"/>
                <a:cs typeface="Tahoma"/>
                <a:sym typeface="Tahoma"/>
              </a:rPr>
              <a:t> – najvyšší stupeň lyrizovanej prózy</a:t>
            </a: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lat.</a:t>
            </a:r>
            <a:r>
              <a:rPr lang="sk-SK" sz="1100" i="1">
                <a:solidFill>
                  <a:schemeClr val="dk1"/>
                </a:solidFill>
                <a:latin typeface="Tahoma"/>
                <a:ea typeface="Tahoma"/>
                <a:cs typeface="Tahoma"/>
                <a:sym typeface="Tahoma"/>
              </a:rPr>
              <a:t> </a:t>
            </a:r>
            <a:r>
              <a:rPr lang="sk-SK" sz="1100" b="1" i="1">
                <a:solidFill>
                  <a:schemeClr val="dk1"/>
                </a:solidFill>
                <a:latin typeface="Tahoma"/>
                <a:ea typeface="Tahoma"/>
                <a:cs typeface="Tahoma"/>
                <a:sym typeface="Tahoma"/>
              </a:rPr>
              <a:t>natura</a:t>
            </a:r>
            <a:r>
              <a:rPr lang="sk-SK" sz="1100" b="1">
                <a:solidFill>
                  <a:schemeClr val="dk1"/>
                </a:solidFill>
                <a:latin typeface="Tahoma"/>
                <a:ea typeface="Tahoma"/>
                <a:cs typeface="Tahoma"/>
                <a:sym typeface="Tahoma"/>
              </a:rPr>
              <a:t> = príroda</a:t>
            </a: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vplyvy: francúzsky a švajčiarsky regionalizmus, severskí autori</a:t>
            </a: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a:t>
            </a:r>
            <a:r>
              <a:rPr lang="sk-SK" sz="1100" b="1">
                <a:solidFill>
                  <a:schemeClr val="dk1"/>
                </a:solidFill>
                <a:latin typeface="Tahoma"/>
                <a:ea typeface="Tahoma"/>
                <a:cs typeface="Tahoma"/>
                <a:sym typeface="Tahoma"/>
              </a:rPr>
              <a:t>výnimočné postavy v neobvyklých situáciách, vnútorný monológ </a:t>
            </a:r>
            <a:r>
              <a:rPr lang="sk-SK" sz="1100">
                <a:solidFill>
                  <a:schemeClr val="dk1"/>
                </a:solidFill>
                <a:latin typeface="Tahoma"/>
                <a:ea typeface="Tahoma"/>
                <a:cs typeface="Tahoma"/>
                <a:sym typeface="Tahoma"/>
              </a:rPr>
              <a:t>(priame rozprávanie)</a:t>
            </a: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mýtus prírody, života a lásky</a:t>
            </a: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a:t>
            </a:r>
            <a:r>
              <a:rPr lang="sk-SK" sz="1100" b="1">
                <a:solidFill>
                  <a:schemeClr val="dk1"/>
                </a:solidFill>
                <a:latin typeface="Tahoma"/>
                <a:ea typeface="Tahoma"/>
                <a:cs typeface="Tahoma"/>
                <a:sym typeface="Tahoma"/>
              </a:rPr>
              <a:t>lyrizujúce prvky (metafory, personifikácie, epitetá)</a:t>
            </a: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kratšie prozaické žánre (balady, baladické rozprávky)</a:t>
            </a: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dedinské, vrchárske prostredie – hovorové a ľudové slová, dialektizmy</a:t>
            </a:r>
          </a:p>
          <a:p>
            <a:pPr lvl="0" rtl="0">
              <a:lnSpc>
                <a:spcPct val="115000"/>
              </a:lnSpc>
              <a:spcBef>
                <a:spcPts val="0"/>
              </a:spcBef>
              <a:spcAft>
                <a:spcPts val="1000"/>
              </a:spcAft>
              <a:buClr>
                <a:schemeClr val="dk1"/>
              </a:buClr>
              <a:buSzPct val="100000"/>
              <a:buFont typeface="Arial"/>
              <a:buNone/>
            </a:pPr>
            <a:r>
              <a:rPr lang="sk-SK" sz="1100" b="1">
                <a:solidFill>
                  <a:schemeClr val="dk1"/>
                </a:solidFill>
                <a:latin typeface="Tahoma"/>
                <a:ea typeface="Tahoma"/>
                <a:cs typeface="Tahoma"/>
                <a:sym typeface="Tahoma"/>
              </a:rPr>
              <a:t>- dominoval rozprávkovo-epický princíp</a:t>
            </a: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autori uplatnili lyrizmus v celej jeho šírke – vo všetkých zložkách epickej prozaickej štruktúry (dej, opisy, rozprávač)</a:t>
            </a:r>
          </a:p>
          <a:p>
            <a:pPr lvl="0" rtl="0">
              <a:lnSpc>
                <a:spcPct val="115000"/>
              </a:lnSpc>
              <a:spcBef>
                <a:spcPts val="0"/>
              </a:spcBef>
              <a:spcAft>
                <a:spcPts val="1000"/>
              </a:spcAft>
              <a:buClr>
                <a:schemeClr val="dk1"/>
              </a:buClr>
              <a:buSzPct val="100000"/>
              <a:buFont typeface="Arial"/>
              <a:buNone/>
            </a:pPr>
            <a:r>
              <a:rPr lang="sk-SK" sz="1100">
                <a:solidFill>
                  <a:schemeClr val="dk1"/>
                </a:solidFill>
                <a:latin typeface="Tahoma"/>
                <a:ea typeface="Tahoma"/>
                <a:cs typeface="Tahoma"/>
                <a:sym typeface="Tahoma"/>
              </a:rPr>
              <a:t>- pre diela je </a:t>
            </a:r>
            <a:r>
              <a:rPr lang="sk-SK" sz="1100" b="1">
                <a:solidFill>
                  <a:schemeClr val="dk1"/>
                </a:solidFill>
                <a:latin typeface="Tahoma"/>
                <a:ea typeface="Tahoma"/>
                <a:cs typeface="Tahoma"/>
                <a:sym typeface="Tahoma"/>
              </a:rPr>
              <a:t>typické rozprávania v 1. osobe (ja-rozprávanie)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Shape 76"/>
          <p:cNvSpPr txBox="1">
            <a:spLocks noGrp="1"/>
          </p:cNvSpPr>
          <p:nvPr>
            <p:ph type="title"/>
          </p:nvPr>
        </p:nvSpPr>
        <p:spPr>
          <a:xfrm>
            <a:off x="457200" y="449100"/>
            <a:ext cx="8229600" cy="1066800"/>
          </a:xfrm>
          <a:prstGeom prst="rect">
            <a:avLst/>
          </a:prstGeom>
        </p:spPr>
        <p:txBody>
          <a:bodyPr lIns="91425" tIns="91425" rIns="91425" bIns="91425" anchor="ctr" anchorCtr="0">
            <a:noAutofit/>
          </a:bodyPr>
          <a:lstStyle/>
          <a:p>
            <a:pPr lvl="0">
              <a:spcBef>
                <a:spcPts val="0"/>
              </a:spcBef>
              <a:buClr>
                <a:schemeClr val="dk2"/>
              </a:buClr>
              <a:buSzPct val="25000"/>
              <a:buFont typeface="Trebuchet MS"/>
              <a:buNone/>
            </a:pPr>
            <a:r>
              <a:rPr lang="sk-SK" sz="3600">
                <a:solidFill>
                  <a:schemeClr val="dk1"/>
                </a:solidFill>
              </a:rPr>
              <a:t>Jozef Cíger-Hronský </a:t>
            </a:r>
          </a:p>
        </p:txBody>
      </p:sp>
      <p:sp>
        <p:nvSpPr>
          <p:cNvPr id="77" name="Shape 77"/>
          <p:cNvSpPr txBox="1">
            <a:spLocks noGrp="1"/>
          </p:cNvSpPr>
          <p:nvPr>
            <p:ph type="body" idx="1"/>
          </p:nvPr>
        </p:nvSpPr>
        <p:spPr>
          <a:xfrm>
            <a:off x="457200" y="1266449"/>
            <a:ext cx="8229600" cy="4325100"/>
          </a:xfrm>
          <a:prstGeom prst="rect">
            <a:avLst/>
          </a:prstGeom>
        </p:spPr>
        <p:txBody>
          <a:bodyPr lIns="91425" tIns="91425" rIns="91425" bIns="91425" anchor="t" anchorCtr="0">
            <a:noAutofit/>
          </a:bodyPr>
          <a:lstStyle/>
          <a:p>
            <a:pPr marL="0" lvl="0" indent="-69850" rtl="0">
              <a:lnSpc>
                <a:spcPct val="100000"/>
              </a:lnSpc>
              <a:spcBef>
                <a:spcPts val="0"/>
              </a:spcBef>
              <a:spcAft>
                <a:spcPts val="0"/>
              </a:spcAft>
              <a:buClr>
                <a:schemeClr val="dk1"/>
              </a:buClr>
              <a:buSzPct val="91666"/>
              <a:buFont typeface="Arial"/>
              <a:buNone/>
            </a:pPr>
            <a:r>
              <a:rPr lang="sk-SK" sz="1200">
                <a:latin typeface="Arial"/>
                <a:ea typeface="Arial"/>
                <a:cs typeface="Arial"/>
                <a:sym typeface="Arial"/>
              </a:rPr>
              <a:t>Začínal písaním noviel a krátkych próz, ktoré neskôr vyšli v zbierkach. Vo svojich dielach často opisuje obyčajných slovenských ľudí, často sa vracia i k spomienkam na detstvo, takže niektoré jeho diela sú silne autobiografické. Do svojich diel pre deti zas vkladá dobrodružstvá a učenie o kresťanskej láske.</a:t>
            </a:r>
            <a:br>
              <a:rPr lang="sk-SK" sz="1200">
                <a:latin typeface="Arial"/>
                <a:ea typeface="Arial"/>
                <a:cs typeface="Arial"/>
                <a:sym typeface="Arial"/>
              </a:rPr>
            </a:br>
            <a:endParaRPr lang="sk-SK" sz="1200">
              <a:latin typeface="Arial"/>
              <a:ea typeface="Arial"/>
              <a:cs typeface="Arial"/>
              <a:sym typeface="Arial"/>
            </a:endParaRPr>
          </a:p>
          <a:p>
            <a:pPr marL="0" lvl="0" indent="-69850" rtl="0">
              <a:lnSpc>
                <a:spcPct val="100000"/>
              </a:lnSpc>
              <a:spcBef>
                <a:spcPts val="0"/>
              </a:spcBef>
              <a:spcAft>
                <a:spcPts val="0"/>
              </a:spcAft>
              <a:buClr>
                <a:schemeClr val="dk1"/>
              </a:buClr>
              <a:buSzPct val="91666"/>
              <a:buFont typeface="Arial"/>
              <a:buNone/>
            </a:pPr>
            <a:r>
              <a:rPr lang="sk-SK" sz="1200" b="1">
                <a:latin typeface="Arial"/>
                <a:ea typeface="Arial"/>
                <a:cs typeface="Arial"/>
                <a:sym typeface="Arial"/>
              </a:rPr>
              <a:t>JOZEF MAK</a:t>
            </a:r>
          </a:p>
          <a:p>
            <a:pPr marL="0" lvl="0" indent="0" rtl="0">
              <a:lnSpc>
                <a:spcPct val="100000"/>
              </a:lnSpc>
              <a:spcBef>
                <a:spcPts val="0"/>
              </a:spcBef>
              <a:spcAft>
                <a:spcPts val="0"/>
              </a:spcAft>
              <a:buNone/>
            </a:pPr>
            <a:r>
              <a:rPr lang="sk-SK" sz="1200" b="1">
                <a:latin typeface="Arial"/>
                <a:ea typeface="Arial"/>
                <a:cs typeface="Arial"/>
                <a:sym typeface="Arial"/>
              </a:rPr>
              <a:t>- </a:t>
            </a:r>
            <a:r>
              <a:rPr lang="sk-SK" sz="1200">
                <a:latin typeface="Arial"/>
                <a:ea typeface="Arial"/>
                <a:cs typeface="Arial"/>
                <a:sym typeface="Arial"/>
              </a:rPr>
              <a:t>román z dedinského prostredia</a:t>
            </a:r>
          </a:p>
          <a:p>
            <a:pPr marL="0" lvl="0" indent="0" rtl="0">
              <a:lnSpc>
                <a:spcPct val="100000"/>
              </a:lnSpc>
              <a:spcBef>
                <a:spcPts val="0"/>
              </a:spcBef>
              <a:spcAft>
                <a:spcPts val="0"/>
              </a:spcAft>
              <a:buNone/>
            </a:pPr>
            <a:r>
              <a:rPr lang="sk-SK" sz="1200">
                <a:latin typeface="Arial"/>
                <a:ea typeface="Arial"/>
                <a:cs typeface="Arial"/>
                <a:sym typeface="Arial"/>
              </a:rPr>
              <a:t>- hl. myšlienka: Utrpenie je súčasťou života dedinského človeka</a:t>
            </a:r>
          </a:p>
          <a:p>
            <a:pPr marL="0" lvl="0" indent="0" rtl="0">
              <a:lnSpc>
                <a:spcPct val="100000"/>
              </a:lnSpc>
              <a:spcBef>
                <a:spcPts val="0"/>
              </a:spcBef>
              <a:spcAft>
                <a:spcPts val="0"/>
              </a:spcAft>
              <a:buNone/>
            </a:pPr>
            <a:r>
              <a:rPr lang="sk-SK" sz="1200">
                <a:latin typeface="Arial"/>
                <a:ea typeface="Arial"/>
                <a:cs typeface="Arial"/>
                <a:sym typeface="Arial"/>
              </a:rPr>
              <a:t>- kompozicia: 75 kapitol</a:t>
            </a:r>
          </a:p>
          <a:p>
            <a:pPr marL="0" lvl="0" indent="0" rtl="0">
              <a:lnSpc>
                <a:spcPct val="100000"/>
              </a:lnSpc>
              <a:spcBef>
                <a:spcPts val="0"/>
              </a:spcBef>
              <a:spcAft>
                <a:spcPts val="0"/>
              </a:spcAft>
              <a:buNone/>
            </a:pPr>
            <a:r>
              <a:rPr lang="sk-SK" sz="1200">
                <a:latin typeface="Arial"/>
                <a:ea typeface="Arial"/>
                <a:cs typeface="Arial"/>
                <a:sym typeface="Arial"/>
              </a:rPr>
              <a:t>- postavy: Jozef Mak, Jula Petrisková, Maruša Meľošová</a:t>
            </a:r>
          </a:p>
          <a:p>
            <a:pPr marL="0" lvl="0" indent="0" rtl="0">
              <a:lnSpc>
                <a:spcPct val="100000"/>
              </a:lnSpc>
              <a:spcBef>
                <a:spcPts val="0"/>
              </a:spcBef>
              <a:spcAft>
                <a:spcPts val="0"/>
              </a:spcAft>
              <a:buNone/>
            </a:pPr>
            <a:endParaRPr sz="1200">
              <a:latin typeface="Arial"/>
              <a:ea typeface="Arial"/>
              <a:cs typeface="Arial"/>
              <a:sym typeface="Arial"/>
            </a:endParaRPr>
          </a:p>
        </p:txBody>
      </p:sp>
      <p:pic>
        <p:nvPicPr>
          <p:cNvPr id="78" name="Shape 78"/>
          <p:cNvPicPr preferRelativeResize="0"/>
          <p:nvPr/>
        </p:nvPicPr>
        <p:blipFill>
          <a:blip r:embed="rId3">
            <a:alphaModFix/>
          </a:blip>
          <a:stretch>
            <a:fillRect/>
          </a:stretch>
        </p:blipFill>
        <p:spPr>
          <a:xfrm>
            <a:off x="6663950" y="3358824"/>
            <a:ext cx="2480049" cy="349917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Shape 83"/>
          <p:cNvSpPr txBox="1">
            <a:spLocks noGrp="1"/>
          </p:cNvSpPr>
          <p:nvPr>
            <p:ph type="title"/>
          </p:nvPr>
        </p:nvSpPr>
        <p:spPr>
          <a:xfrm>
            <a:off x="457200" y="449125"/>
            <a:ext cx="8229600" cy="1066800"/>
          </a:xfrm>
          <a:prstGeom prst="rect">
            <a:avLst/>
          </a:prstGeom>
        </p:spPr>
        <p:txBody>
          <a:bodyPr lIns="91425" tIns="91425" rIns="91425" bIns="91425" anchor="ctr" anchorCtr="0">
            <a:noAutofit/>
          </a:bodyPr>
          <a:lstStyle/>
          <a:p>
            <a:pPr lvl="0">
              <a:spcBef>
                <a:spcPts val="0"/>
              </a:spcBef>
              <a:buClr>
                <a:schemeClr val="dk1"/>
              </a:buClr>
              <a:buSzPct val="28947"/>
              <a:buFont typeface="Arial"/>
              <a:buNone/>
            </a:pPr>
            <a:r>
              <a:rPr lang="sk-SK" sz="3800">
                <a:solidFill>
                  <a:schemeClr val="dk1"/>
                </a:solidFill>
              </a:rPr>
              <a:t>Ladislav Nadaši Jége</a:t>
            </a:r>
          </a:p>
        </p:txBody>
      </p:sp>
      <p:sp>
        <p:nvSpPr>
          <p:cNvPr id="84" name="Shape 84"/>
          <p:cNvSpPr txBox="1">
            <a:spLocks noGrp="1"/>
          </p:cNvSpPr>
          <p:nvPr>
            <p:ph type="body" idx="1"/>
          </p:nvPr>
        </p:nvSpPr>
        <p:spPr>
          <a:xfrm>
            <a:off x="457200" y="1744199"/>
            <a:ext cx="8229600" cy="4325100"/>
          </a:xfrm>
          <a:prstGeom prst="rect">
            <a:avLst/>
          </a:prstGeom>
        </p:spPr>
        <p:txBody>
          <a:bodyPr lIns="91425" tIns="91425" rIns="91425" bIns="91425" anchor="t" anchorCtr="0">
            <a:noAutofit/>
          </a:bodyPr>
          <a:lstStyle/>
          <a:p>
            <a:pPr marL="0" lvl="0" indent="-69850" rtl="0">
              <a:lnSpc>
                <a:spcPct val="100000"/>
              </a:lnSpc>
              <a:spcBef>
                <a:spcPts val="0"/>
              </a:spcBef>
              <a:spcAft>
                <a:spcPts val="0"/>
              </a:spcAft>
              <a:buClr>
                <a:schemeClr val="dk1"/>
              </a:buClr>
              <a:buSzPct val="91666"/>
              <a:buFont typeface="Arial"/>
              <a:buNone/>
            </a:pPr>
            <a:r>
              <a:rPr lang="sk-SK" sz="1200">
                <a:latin typeface="Arial"/>
                <a:ea typeface="Arial"/>
                <a:cs typeface="Arial"/>
                <a:sym typeface="Arial"/>
              </a:rPr>
              <a:t>Jeho prvé literárne diela vznikli v čase jeho lekárskych štúdií. V tom období sa tiež stal aktívnym členom spolku Detvan. Vplyv na jeho tvorbu mali ruskí realistickí autori, no tiež francúzsky naturalista Émile Zola. Jeho štúdium histórie ho presviedčalo, že človek sa v podstate nemení, no spoločenský vývin neustále napreduje.</a:t>
            </a:r>
            <a:br>
              <a:rPr lang="sk-SK" sz="1200">
                <a:latin typeface="Arial"/>
                <a:ea typeface="Arial"/>
                <a:cs typeface="Arial"/>
                <a:sym typeface="Arial"/>
              </a:rPr>
            </a:br>
            <a:endParaRPr lang="sk-SK" sz="1200">
              <a:latin typeface="Arial"/>
              <a:ea typeface="Arial"/>
              <a:cs typeface="Arial"/>
              <a:sym typeface="Arial"/>
            </a:endParaRPr>
          </a:p>
          <a:p>
            <a:pPr marL="0" lvl="0" indent="-69850" rtl="0">
              <a:lnSpc>
                <a:spcPct val="100000"/>
              </a:lnSpc>
              <a:spcBef>
                <a:spcPts val="0"/>
              </a:spcBef>
              <a:spcAft>
                <a:spcPts val="0"/>
              </a:spcAft>
              <a:buClr>
                <a:schemeClr val="dk1"/>
              </a:buClr>
              <a:buSzPct val="91666"/>
              <a:buFont typeface="Arial"/>
              <a:buNone/>
            </a:pPr>
            <a:r>
              <a:rPr lang="sk-SK" sz="1200" b="1">
                <a:latin typeface="Arial"/>
                <a:ea typeface="Arial"/>
                <a:cs typeface="Arial"/>
                <a:sym typeface="Arial"/>
              </a:rPr>
              <a:t>ADAM ŠANGALA</a:t>
            </a:r>
          </a:p>
          <a:p>
            <a:pPr marL="0" lvl="0" indent="-69850" rtl="0">
              <a:lnSpc>
                <a:spcPct val="100000"/>
              </a:lnSpc>
              <a:spcBef>
                <a:spcPts val="0"/>
              </a:spcBef>
              <a:spcAft>
                <a:spcPts val="0"/>
              </a:spcAft>
              <a:buClr>
                <a:schemeClr val="dk1"/>
              </a:buClr>
              <a:buSzPct val="91666"/>
              <a:buFont typeface="Arial"/>
              <a:buNone/>
            </a:pPr>
            <a:r>
              <a:rPr lang="sk-SK" sz="1200">
                <a:latin typeface="Arial"/>
                <a:ea typeface="Arial"/>
                <a:cs typeface="Arial"/>
                <a:sym typeface="Arial"/>
              </a:rPr>
              <a:t>Žáner: historický román zo 17. storočia</a:t>
            </a:r>
          </a:p>
          <a:p>
            <a:pPr marL="0" lvl="0" indent="-69850" rtl="0">
              <a:lnSpc>
                <a:spcPct val="100000"/>
              </a:lnSpc>
              <a:spcBef>
                <a:spcPts val="0"/>
              </a:spcBef>
              <a:spcAft>
                <a:spcPts val="0"/>
              </a:spcAft>
              <a:buClr>
                <a:schemeClr val="dk1"/>
              </a:buClr>
              <a:buSzPct val="91666"/>
              <a:buFont typeface="Arial"/>
              <a:buNone/>
            </a:pPr>
            <a:r>
              <a:rPr lang="sk-SK" sz="1200">
                <a:latin typeface="Arial"/>
                <a:ea typeface="Arial"/>
                <a:cs typeface="Arial"/>
                <a:sym typeface="Arial"/>
              </a:rPr>
              <a:t>Kompozícia: 34 kapitol</a:t>
            </a:r>
          </a:p>
          <a:p>
            <a:pPr marL="0" lvl="0" indent="-69850" rtl="0">
              <a:lnSpc>
                <a:spcPct val="100000"/>
              </a:lnSpc>
              <a:spcBef>
                <a:spcPts val="0"/>
              </a:spcBef>
              <a:spcAft>
                <a:spcPts val="0"/>
              </a:spcAft>
              <a:buClr>
                <a:schemeClr val="dk1"/>
              </a:buClr>
              <a:buSzPct val="91666"/>
              <a:buFont typeface="Arial"/>
              <a:buNone/>
            </a:pPr>
            <a:r>
              <a:rPr lang="sk-SK" sz="1200">
                <a:latin typeface="Arial"/>
                <a:ea typeface="Arial"/>
                <a:cs typeface="Arial"/>
                <a:sym typeface="Arial"/>
              </a:rPr>
              <a:t>Autor nespracúva historické obdobie, ale chce v historickom rámci dokazat, že povaha človeka, jeho ľudské vlastnosti sú rovnaké bez ohľadu na storočie (vplyv naturalizmu - človek sa plynutím dejín nemení, jeho biologická podstata je rovnaká); autor považuje človeka za prírodný živel</a:t>
            </a:r>
          </a:p>
          <a:p>
            <a:pPr marL="0" lvl="0" indent="-69850" rtl="0">
              <a:lnSpc>
                <a:spcPct val="100000"/>
              </a:lnSpc>
              <a:spcBef>
                <a:spcPts val="0"/>
              </a:spcBef>
              <a:spcAft>
                <a:spcPts val="0"/>
              </a:spcAft>
              <a:buClr>
                <a:schemeClr val="dk1"/>
              </a:buClr>
              <a:buSzPct val="91666"/>
              <a:buFont typeface="Arial"/>
              <a:buNone/>
            </a:pPr>
            <a:r>
              <a:rPr lang="sk-SK" sz="1200">
                <a:latin typeface="Arial"/>
                <a:ea typeface="Arial"/>
                <a:cs typeface="Arial"/>
                <a:sym typeface="Arial"/>
              </a:rPr>
              <a:t>Postavy: Adam Šangala, Samuel Konôpka, Barbora Rozvadecká, Ondrej Praskovský</a:t>
            </a:r>
          </a:p>
          <a:p>
            <a:pPr marL="0" lvl="0" indent="-69850" rtl="0">
              <a:lnSpc>
                <a:spcPct val="100000"/>
              </a:lnSpc>
              <a:spcBef>
                <a:spcPts val="0"/>
              </a:spcBef>
              <a:spcAft>
                <a:spcPts val="0"/>
              </a:spcAft>
              <a:buClr>
                <a:schemeClr val="dk1"/>
              </a:buClr>
              <a:buSzPct val="91666"/>
              <a:buFont typeface="Arial"/>
              <a:buNone/>
            </a:pPr>
            <a:endParaRPr sz="1200">
              <a:latin typeface="Arial"/>
              <a:ea typeface="Arial"/>
              <a:cs typeface="Arial"/>
              <a:sym typeface="Arial"/>
            </a:endParaRPr>
          </a:p>
        </p:txBody>
      </p:sp>
      <p:pic>
        <p:nvPicPr>
          <p:cNvPr id="85" name="Shape 85"/>
          <p:cNvPicPr preferRelativeResize="0"/>
          <p:nvPr/>
        </p:nvPicPr>
        <p:blipFill>
          <a:blip r:embed="rId3">
            <a:alphaModFix/>
          </a:blip>
          <a:stretch>
            <a:fillRect/>
          </a:stretch>
        </p:blipFill>
        <p:spPr>
          <a:xfrm>
            <a:off x="6953250" y="3762362"/>
            <a:ext cx="2190750" cy="309562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457200" y="495875"/>
            <a:ext cx="8229600" cy="1066800"/>
          </a:xfrm>
          <a:prstGeom prst="rect">
            <a:avLst/>
          </a:prstGeom>
        </p:spPr>
        <p:txBody>
          <a:bodyPr lIns="91425" tIns="91425" rIns="91425" bIns="91425" anchor="ctr" anchorCtr="0">
            <a:noAutofit/>
          </a:bodyPr>
          <a:lstStyle/>
          <a:p>
            <a:pPr lvl="0">
              <a:spcBef>
                <a:spcPts val="0"/>
              </a:spcBef>
              <a:buClr>
                <a:schemeClr val="dk1"/>
              </a:buClr>
              <a:buSzPct val="27500"/>
              <a:buFont typeface="Arial"/>
              <a:buNone/>
            </a:pPr>
            <a:r>
              <a:rPr lang="sk-SK">
                <a:solidFill>
                  <a:schemeClr val="dk1"/>
                </a:solidFill>
              </a:rPr>
              <a:t>Janko Jesenský</a:t>
            </a:r>
          </a:p>
        </p:txBody>
      </p:sp>
      <p:sp>
        <p:nvSpPr>
          <p:cNvPr id="91" name="Shape 91"/>
          <p:cNvSpPr txBox="1">
            <a:spLocks noGrp="1"/>
          </p:cNvSpPr>
          <p:nvPr>
            <p:ph type="body" idx="1"/>
          </p:nvPr>
        </p:nvSpPr>
        <p:spPr>
          <a:xfrm>
            <a:off x="457200" y="1416749"/>
            <a:ext cx="8229600" cy="4325100"/>
          </a:xfrm>
          <a:prstGeom prst="rect">
            <a:avLst/>
          </a:prstGeom>
        </p:spPr>
        <p:txBody>
          <a:bodyPr lIns="91425" tIns="91425" rIns="91425" bIns="91425" anchor="t" anchorCtr="0">
            <a:noAutofit/>
          </a:bodyPr>
          <a:lstStyle/>
          <a:p>
            <a:pPr marL="0" lvl="0" indent="0" rtl="0">
              <a:lnSpc>
                <a:spcPct val="100000"/>
              </a:lnSpc>
              <a:spcBef>
                <a:spcPts val="0"/>
              </a:spcBef>
              <a:spcAft>
                <a:spcPts val="0"/>
              </a:spcAft>
              <a:buNone/>
            </a:pPr>
            <a:r>
              <a:rPr lang="sk-SK" sz="1200">
                <a:latin typeface="Arial"/>
                <a:ea typeface="Arial"/>
                <a:cs typeface="Arial"/>
                <a:sym typeface="Arial"/>
              </a:rPr>
              <a:t>V próze je preňho príznačná humorná nadľahčenosť, ktorá ho spája s príslušníkmi Moderny. </a:t>
            </a:r>
          </a:p>
          <a:p>
            <a:pPr marL="0" lvl="0" indent="0" rtl="0">
              <a:lnSpc>
                <a:spcPct val="100000"/>
              </a:lnSpc>
              <a:spcBef>
                <a:spcPts val="0"/>
              </a:spcBef>
              <a:spcAft>
                <a:spcPts val="0"/>
              </a:spcAft>
              <a:buNone/>
            </a:pPr>
            <a:r>
              <a:rPr lang="sk-SK" sz="1200">
                <a:latin typeface="Arial"/>
                <a:ea typeface="Arial"/>
                <a:cs typeface="Arial"/>
                <a:sym typeface="Arial"/>
              </a:rPr>
              <a:t>Zaujímavá je jeho dokumentárna próza z vojnových rokov Cestou k slobode (1933). Na konci </a:t>
            </a:r>
          </a:p>
          <a:p>
            <a:pPr marL="0" lvl="0" indent="0" rtl="0">
              <a:lnSpc>
                <a:spcPct val="100000"/>
              </a:lnSpc>
              <a:spcBef>
                <a:spcPts val="0"/>
              </a:spcBef>
              <a:spcAft>
                <a:spcPts val="0"/>
              </a:spcAft>
              <a:buNone/>
            </a:pPr>
            <a:r>
              <a:rPr lang="sk-SK" sz="1200">
                <a:latin typeface="Arial"/>
                <a:ea typeface="Arial"/>
                <a:cs typeface="Arial"/>
                <a:sym typeface="Arial"/>
              </a:rPr>
              <a:t>Jesenského umeleckej cesty stojí román Demokrati I. a jeho pokračovanie — Demokrati II., </a:t>
            </a:r>
          </a:p>
          <a:p>
            <a:pPr marL="0" lvl="0" indent="-69850" rtl="0">
              <a:lnSpc>
                <a:spcPct val="100000"/>
              </a:lnSpc>
              <a:spcBef>
                <a:spcPts val="0"/>
              </a:spcBef>
              <a:spcAft>
                <a:spcPts val="0"/>
              </a:spcAft>
              <a:buClr>
                <a:schemeClr val="dk1"/>
              </a:buClr>
              <a:buSzPct val="91666"/>
              <a:buFont typeface="Arial"/>
              <a:buNone/>
            </a:pPr>
            <a:r>
              <a:rPr lang="sk-SK" sz="1200">
                <a:latin typeface="Arial"/>
                <a:ea typeface="Arial"/>
                <a:cs typeface="Arial"/>
                <a:sym typeface="Arial"/>
              </a:rPr>
              <a:t>mozaika prvorepublikového malomestského života.</a:t>
            </a:r>
            <a:br>
              <a:rPr lang="sk-SK" sz="1200">
                <a:latin typeface="Arial"/>
                <a:ea typeface="Arial"/>
                <a:cs typeface="Arial"/>
                <a:sym typeface="Arial"/>
              </a:rPr>
            </a:br>
            <a:endParaRPr lang="sk-SK" sz="1200">
              <a:latin typeface="Arial"/>
              <a:ea typeface="Arial"/>
              <a:cs typeface="Arial"/>
              <a:sym typeface="Arial"/>
            </a:endParaRPr>
          </a:p>
          <a:p>
            <a:pPr marL="0" lvl="0" indent="-69850" rtl="0">
              <a:lnSpc>
                <a:spcPct val="100000"/>
              </a:lnSpc>
              <a:spcBef>
                <a:spcPts val="0"/>
              </a:spcBef>
              <a:spcAft>
                <a:spcPts val="0"/>
              </a:spcAft>
              <a:buClr>
                <a:schemeClr val="dk1"/>
              </a:buClr>
              <a:buSzPct val="91666"/>
              <a:buFont typeface="Arial"/>
              <a:buNone/>
            </a:pPr>
            <a:r>
              <a:rPr lang="sk-SK" sz="1200" b="1">
                <a:latin typeface="Arial"/>
                <a:ea typeface="Arial"/>
                <a:cs typeface="Arial"/>
                <a:sym typeface="Arial"/>
              </a:rPr>
              <a:t>DEMOKRATI</a:t>
            </a:r>
          </a:p>
          <a:p>
            <a:pPr marL="0" lvl="0" indent="-69850" rtl="0">
              <a:lnSpc>
                <a:spcPct val="100000"/>
              </a:lnSpc>
              <a:spcBef>
                <a:spcPts val="900"/>
              </a:spcBef>
              <a:spcAft>
                <a:spcPts val="1400"/>
              </a:spcAft>
              <a:buClr>
                <a:schemeClr val="dk1"/>
              </a:buClr>
              <a:buSzPct val="91666"/>
              <a:buFont typeface="Arial"/>
              <a:buNone/>
            </a:pPr>
            <a:r>
              <a:rPr lang="sk-SK" sz="1200">
                <a:latin typeface="Arial"/>
                <a:ea typeface="Arial"/>
                <a:cs typeface="Arial"/>
                <a:sym typeface="Arial"/>
              </a:rPr>
              <a:t>Je to spoločenský román, kde autor pomocou šikovného využitia satiry a paródie kritizuje politické a spoločenské pomery v 1. Československej republike. Hlavná dejová línia, ľúbostný vzťah Dr. Jána Landíka a kuchárky Aničky, je prerušovaná obrazmi z politického prostredia. Je tu jemne vykreslený aj útržok z autorovho života. Otec Janka Jesenského vložil peniaze do volieb, všetko prehral a rodina sa ocitla v biede. Podobný osud v detstve postihol aj Landíka. Dielo je napísané peknou slovenčinou, autor využíva aj hovorový jazyk a výrazy z nemčiny, latinčiny a francúzštiny. Vo veľkej miere využíva vnútorné monológy.</a:t>
            </a:r>
          </a:p>
          <a:p>
            <a:pPr marL="0" lvl="0" indent="-69850" rtl="0">
              <a:lnSpc>
                <a:spcPct val="100000"/>
              </a:lnSpc>
              <a:spcBef>
                <a:spcPts val="900"/>
              </a:spcBef>
              <a:spcAft>
                <a:spcPts val="1400"/>
              </a:spcAft>
              <a:buClr>
                <a:schemeClr val="dk1"/>
              </a:buClr>
              <a:buSzPct val="91666"/>
              <a:buFont typeface="Arial"/>
              <a:buNone/>
            </a:pPr>
            <a:r>
              <a:rPr lang="sk-SK" sz="1200">
                <a:latin typeface="Arial"/>
                <a:ea typeface="Arial"/>
                <a:cs typeface="Arial"/>
                <a:sym typeface="Arial"/>
              </a:rPr>
              <a:t>Postavy: Dr. Ján Landík, Hana Myšíková - Dubcová, Tolkoš, Želka Petrovičová, Juraj Petrovič</a:t>
            </a:r>
          </a:p>
        </p:txBody>
      </p:sp>
      <p:pic>
        <p:nvPicPr>
          <p:cNvPr id="92" name="Shape 92"/>
          <p:cNvPicPr preferRelativeResize="0"/>
          <p:nvPr/>
        </p:nvPicPr>
        <p:blipFill>
          <a:blip r:embed="rId3">
            <a:alphaModFix/>
          </a:blip>
          <a:stretch>
            <a:fillRect/>
          </a:stretch>
        </p:blipFill>
        <p:spPr>
          <a:xfrm>
            <a:off x="7012799" y="3846550"/>
            <a:ext cx="2131200" cy="30114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57200" y="2895600"/>
            <a:ext cx="8229600" cy="1066800"/>
          </a:xfrm>
          <a:prstGeom prst="rect">
            <a:avLst/>
          </a:prstGeom>
        </p:spPr>
        <p:txBody>
          <a:bodyPr lIns="91425" tIns="91425" rIns="91425" bIns="91425" anchor="ctr" anchorCtr="0">
            <a:noAutofit/>
          </a:bodyPr>
          <a:lstStyle/>
          <a:p>
            <a:pPr lvl="0" algn="ctr">
              <a:spcBef>
                <a:spcPts val="0"/>
              </a:spcBef>
              <a:buNone/>
            </a:pPr>
            <a:r>
              <a:rPr lang="sk-SK">
                <a:solidFill>
                  <a:srgbClr val="000000"/>
                </a:solidFill>
              </a:rPr>
              <a:t>Ďakujem za pozornosť.</a:t>
            </a:r>
          </a:p>
        </p:txBody>
      </p:sp>
      <p:sp>
        <p:nvSpPr>
          <p:cNvPr id="98" name="Shape 98"/>
          <p:cNvSpPr txBox="1">
            <a:spLocks noGrp="1"/>
          </p:cNvSpPr>
          <p:nvPr>
            <p:ph type="body" idx="1"/>
          </p:nvPr>
        </p:nvSpPr>
        <p:spPr>
          <a:xfrm>
            <a:off x="5949225" y="6113474"/>
            <a:ext cx="8229600" cy="4325100"/>
          </a:xfrm>
          <a:prstGeom prst="rect">
            <a:avLst/>
          </a:prstGeom>
        </p:spPr>
        <p:txBody>
          <a:bodyPr lIns="91425" tIns="91425" rIns="91425" bIns="91425" anchor="t" anchorCtr="0">
            <a:noAutofit/>
          </a:bodyPr>
          <a:lstStyle/>
          <a:p>
            <a:pPr lvl="0">
              <a:spcBef>
                <a:spcPts val="0"/>
              </a:spcBef>
              <a:buNone/>
            </a:pPr>
            <a:r>
              <a:rPr lang="sk-SK"/>
              <a:t>Adrián Hubač</a:t>
            </a:r>
          </a:p>
        </p:txBody>
      </p:sp>
    </p:spTree>
  </p:cSld>
  <p:clrMapOvr>
    <a:masterClrMapping/>
  </p:clrMapOvr>
</p:sld>
</file>

<file path=ppt/theme/theme1.xml><?xml version="1.0" encoding="utf-8"?>
<a:theme xmlns:a="http://schemas.openxmlformats.org/drawingml/2006/main" name="simple-light-2">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226</Words>
  <Application>Microsoft Office PowerPoint</Application>
  <PresentationFormat>Prezentácia na obrazovke (4:3)</PresentationFormat>
  <Paragraphs>75</Paragraphs>
  <Slides>7</Slides>
  <Notes>7</Notes>
  <HiddenSlides>0</HiddenSlides>
  <MMClips>0</MMClips>
  <ScaleCrop>false</ScaleCrop>
  <HeadingPairs>
    <vt:vector size="6" baseType="variant">
      <vt:variant>
        <vt:lpstr>Použité písma</vt:lpstr>
      </vt:variant>
      <vt:variant>
        <vt:i4>5</vt:i4>
      </vt:variant>
      <vt:variant>
        <vt:lpstr>Motív</vt:lpstr>
      </vt:variant>
      <vt:variant>
        <vt:i4>1</vt:i4>
      </vt:variant>
      <vt:variant>
        <vt:lpstr>Nadpisy snímok</vt:lpstr>
      </vt:variant>
      <vt:variant>
        <vt:i4>7</vt:i4>
      </vt:variant>
    </vt:vector>
  </HeadingPairs>
  <TitlesOfParts>
    <vt:vector size="13" baseType="lpstr">
      <vt:lpstr>Arial</vt:lpstr>
      <vt:lpstr>Trebuchet MS</vt:lpstr>
      <vt:lpstr>Tahoma</vt:lpstr>
      <vt:lpstr>Georgia</vt:lpstr>
      <vt:lpstr>Noto Sans Symbols</vt:lpstr>
      <vt:lpstr>simple-light-2</vt:lpstr>
      <vt:lpstr>Vývinové tendencie slovenskej medzivojnovej prózy</vt:lpstr>
      <vt:lpstr>Snímka 2</vt:lpstr>
      <vt:lpstr>Snímka 3</vt:lpstr>
      <vt:lpstr>Jozef Cíger-Hronský </vt:lpstr>
      <vt:lpstr>Ladislav Nadaši Jége</vt:lpstr>
      <vt:lpstr>Janko Jesenský</vt:lpstr>
      <vt:lpstr>Ďakujem za pozornosť.</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Vývinové tendencie slovenskej medzivojnovej prózy</dc:title>
  <dc:creator>Marian</dc:creator>
  <cp:lastModifiedBy>Marian</cp:lastModifiedBy>
  <cp:revision>1</cp:revision>
  <dcterms:modified xsi:type="dcterms:W3CDTF">2017-05-09T17:41:59Z</dcterms:modified>
</cp:coreProperties>
</file>