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3351-180D-4A8A-8DF2-CDEF6211CD89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ED8AD2-55FA-4465-AB56-3503D86892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76850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3351-180D-4A8A-8DF2-CDEF6211CD89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ED8AD2-55FA-4465-AB56-3503D86892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45589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3351-180D-4A8A-8DF2-CDEF6211CD89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ED8AD2-55FA-4465-AB56-3503D86892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36509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3351-180D-4A8A-8DF2-CDEF6211CD89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ED8AD2-55FA-4465-AB56-3503D868927A}" type="slidenum">
              <a:rPr lang="sk-SK" smtClean="0"/>
              <a:t>‹#›</a:t>
            </a:fld>
            <a:endParaRPr lang="sk-SK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50646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3351-180D-4A8A-8DF2-CDEF6211CD89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ED8AD2-55FA-4465-AB56-3503D86892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962607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3351-180D-4A8A-8DF2-CDEF6211CD89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D8AD2-55FA-4465-AB56-3503D86892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640393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 s obráz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3351-180D-4A8A-8DF2-CDEF6211CD89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D8AD2-55FA-4465-AB56-3503D86892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021867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3351-180D-4A8A-8DF2-CDEF6211CD89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D8AD2-55FA-4465-AB56-3503D86892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35379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843351-180D-4A8A-8DF2-CDEF6211CD89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ED8AD2-55FA-4465-AB56-3503D86892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7841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3351-180D-4A8A-8DF2-CDEF6211CD89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D8AD2-55FA-4465-AB56-3503D86892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60512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3351-180D-4A8A-8DF2-CDEF6211CD89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ED8AD2-55FA-4465-AB56-3503D86892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0093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3351-180D-4A8A-8DF2-CDEF6211CD89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D8AD2-55FA-4465-AB56-3503D86892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96419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3351-180D-4A8A-8DF2-CDEF6211CD89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D8AD2-55FA-4465-AB56-3503D86892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89363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3351-180D-4A8A-8DF2-CDEF6211CD89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D8AD2-55FA-4465-AB56-3503D86892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98423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3351-180D-4A8A-8DF2-CDEF6211CD89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D8AD2-55FA-4465-AB56-3503D86892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8712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3351-180D-4A8A-8DF2-CDEF6211CD89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D8AD2-55FA-4465-AB56-3503D86892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50805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3351-180D-4A8A-8DF2-CDEF6211CD89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D8AD2-55FA-4465-AB56-3503D86892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56667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43351-180D-4A8A-8DF2-CDEF6211CD89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D8AD2-55FA-4465-AB56-3503D86892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630650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_Opq4yCt6kk" TargetMode="External"/><Relationship Id="rId2" Type="http://schemas.openxmlformats.org/officeDocument/2006/relationships/hyperlink" Target="http://www.youtube.com/watch?v=ZoevMQDt_M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lRb35BRR_Rg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Tendencie slovenskej drámy po roku 1945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31360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Charakteristika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sk-SK" altLang="sk-SK" sz="2200" dirty="0">
                <a:solidFill>
                  <a:prstClr val="black"/>
                </a:solidFill>
                <a:latin typeface="Times New Roman"/>
              </a:rPr>
              <a:t>nadväznosť na predvojnovú drámu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sk-SK" altLang="sk-SK" sz="2200" dirty="0">
                <a:solidFill>
                  <a:prstClr val="black"/>
                </a:solidFill>
                <a:latin typeface="Times New Roman"/>
              </a:rPr>
              <a:t>častý motív: rozhodovanie medzi povinnosťou a túžbou; násilím a humanizmom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sk-SK" altLang="sk-SK" sz="2200" b="1" i="1" u="sng" dirty="0">
                <a:solidFill>
                  <a:prstClr val="black"/>
                </a:solidFill>
                <a:latin typeface="Times New Roman"/>
              </a:rPr>
              <a:t>50. roky:</a:t>
            </a:r>
            <a:r>
              <a:rPr lang="sk-SK" altLang="sk-SK" sz="2200" b="1" i="1" dirty="0">
                <a:solidFill>
                  <a:prstClr val="black"/>
                </a:solidFill>
                <a:latin typeface="Times New Roman"/>
              </a:rPr>
              <a:t>   </a:t>
            </a:r>
            <a:r>
              <a:rPr lang="sk-SK" altLang="sk-SK" sz="2200" dirty="0">
                <a:solidFill>
                  <a:prstClr val="black"/>
                </a:solidFill>
                <a:latin typeface="Times New Roman"/>
              </a:rPr>
              <a:t>v  popredí  </a:t>
            </a:r>
            <a:r>
              <a:rPr lang="sk-SK" altLang="sk-SK" sz="2200" b="1" i="1" dirty="0">
                <a:solidFill>
                  <a:prstClr val="black"/>
                </a:solidFill>
                <a:latin typeface="Times New Roman"/>
              </a:rPr>
              <a:t>komédie a veselohry</a:t>
            </a:r>
            <a:endParaRPr lang="sk-SK" altLang="sk-SK" sz="2200" dirty="0">
              <a:solidFill>
                <a:prstClr val="black"/>
              </a:solidFill>
              <a:latin typeface="Times New Roman"/>
            </a:endParaRP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sk-SK" altLang="sk-SK" sz="2200" dirty="0">
                <a:solidFill>
                  <a:prstClr val="black"/>
                </a:solidFill>
                <a:latin typeface="Times New Roman"/>
              </a:rPr>
              <a:t>	- častý formalizmus, hry aj bezkonfliktné, mnohým chýbalo umelecké stvárnenie→ upadali do </a:t>
            </a:r>
            <a:r>
              <a:rPr lang="sk-SK" altLang="sk-SK" sz="2200" b="1" i="1" dirty="0">
                <a:solidFill>
                  <a:prstClr val="black"/>
                </a:solidFill>
                <a:latin typeface="Times New Roman"/>
              </a:rPr>
              <a:t>schematizmu a šablóny</a:t>
            </a:r>
            <a:endParaRPr lang="sk-SK" altLang="sk-SK" sz="2200" dirty="0">
              <a:solidFill>
                <a:prstClr val="black"/>
              </a:solidFill>
              <a:latin typeface="Times New Roman"/>
            </a:endParaRP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sk-SK" altLang="sk-SK" sz="2200" dirty="0">
                <a:solidFill>
                  <a:prstClr val="black"/>
                </a:solidFill>
                <a:latin typeface="Times New Roman"/>
              </a:rPr>
              <a:t>	- kríza tzv. kamenného divadla (honosná budova, hľadisko a javisko sú stroho oddelené)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sk-SK" altLang="sk-SK" sz="2200" b="1" i="1" u="sng" dirty="0">
                <a:solidFill>
                  <a:prstClr val="black"/>
                </a:solidFill>
                <a:latin typeface="Times New Roman"/>
              </a:rPr>
              <a:t>60. roky:</a:t>
            </a:r>
            <a:r>
              <a:rPr lang="sk-SK" altLang="sk-SK" sz="2200" dirty="0">
                <a:solidFill>
                  <a:prstClr val="black"/>
                </a:solidFill>
                <a:latin typeface="Times New Roman"/>
              </a:rPr>
              <a:t>   vznik potreby hľadať </a:t>
            </a:r>
            <a:r>
              <a:rPr lang="sk-SK" altLang="sk-SK" sz="2200" b="1" i="1" dirty="0">
                <a:solidFill>
                  <a:prstClr val="black"/>
                </a:solidFill>
                <a:latin typeface="Times New Roman"/>
              </a:rPr>
              <a:t>nové podoby divadelného prejavu</a:t>
            </a:r>
            <a:endParaRPr lang="sk-SK" altLang="sk-SK" sz="2200" dirty="0">
              <a:solidFill>
                <a:prstClr val="black"/>
              </a:solidFill>
              <a:latin typeface="Times New Roman"/>
            </a:endParaRP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sk-SK" altLang="sk-SK" sz="2200" dirty="0">
                <a:solidFill>
                  <a:prstClr val="black"/>
                </a:solidFill>
                <a:latin typeface="Times New Roman"/>
              </a:rPr>
              <a:t>	- </a:t>
            </a:r>
            <a:r>
              <a:rPr lang="sk-SK" altLang="sk-SK" sz="2200" b="1" i="1" dirty="0">
                <a:solidFill>
                  <a:prstClr val="black"/>
                </a:solidFill>
                <a:latin typeface="Times New Roman"/>
              </a:rPr>
              <a:t>rozvoj drámy</a:t>
            </a:r>
            <a:r>
              <a:rPr lang="sk-SK" altLang="sk-SK" sz="2200" dirty="0">
                <a:solidFill>
                  <a:prstClr val="black"/>
                </a:solidFill>
                <a:latin typeface="Times New Roman"/>
              </a:rPr>
              <a:t> (súvisí aj s politickým uvoľnením)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sk-SK" altLang="sk-SK" sz="2200" dirty="0">
                <a:solidFill>
                  <a:prstClr val="black"/>
                </a:solidFill>
                <a:latin typeface="Times New Roman"/>
              </a:rPr>
              <a:t>	- snaha o experimentovanie (L+S na Novej scéne SND – nezhody s vedením→</a:t>
            </a:r>
            <a:r>
              <a:rPr lang="sk-SK" altLang="sk-SK" sz="2200" b="1" i="1" dirty="0">
                <a:solidFill>
                  <a:prstClr val="black"/>
                </a:solidFill>
                <a:latin typeface="Times New Roman"/>
              </a:rPr>
              <a:t>1967</a:t>
            </a:r>
            <a:r>
              <a:rPr lang="sk-SK" altLang="sk-SK" sz="2200" dirty="0">
                <a:solidFill>
                  <a:prstClr val="black"/>
                </a:solidFill>
                <a:latin typeface="Times New Roman"/>
              </a:rPr>
              <a:t> založili </a:t>
            </a:r>
            <a:r>
              <a:rPr lang="sk-SK" altLang="sk-SK" sz="2200" b="1" i="1" dirty="0">
                <a:solidFill>
                  <a:prstClr val="black"/>
                </a:solidFill>
                <a:latin typeface="Times New Roman"/>
              </a:rPr>
              <a:t>Divadlo na Korze</a:t>
            </a:r>
            <a:r>
              <a:rPr lang="sk-SK" altLang="sk-SK" sz="2200" dirty="0">
                <a:solidFill>
                  <a:prstClr val="black"/>
                </a:solidFill>
                <a:latin typeface="Times New Roman"/>
              </a:rPr>
              <a:t> – prvú slovenskú alternatívnu profesionálnu scénu (v roku 1970 rozpustené)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01403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0" indent="-342900">
              <a:lnSpc>
                <a:spcPct val="10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sk-SK" sz="2700" b="1" i="1" u="sng" dirty="0">
                <a:solidFill>
                  <a:prstClr val="black"/>
                </a:solidFill>
                <a:latin typeface="Times New Roman"/>
              </a:rPr>
              <a:t>70. roky:</a:t>
            </a:r>
            <a:r>
              <a:rPr lang="sk-SK" sz="2700" dirty="0">
                <a:solidFill>
                  <a:prstClr val="black"/>
                </a:solidFill>
                <a:latin typeface="Times New Roman"/>
              </a:rPr>
              <a:t>	 tzv. konsolidácia, mnohí autori sa odmlčali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  <a:buNone/>
              <a:defRPr/>
            </a:pPr>
            <a:r>
              <a:rPr lang="sk-SK" sz="2700" dirty="0">
                <a:solidFill>
                  <a:prstClr val="black"/>
                </a:solidFill>
                <a:latin typeface="Times New Roman"/>
              </a:rPr>
              <a:t>	- </a:t>
            </a:r>
            <a:r>
              <a:rPr lang="sk-SK" sz="2700" b="1" i="1" dirty="0">
                <a:solidFill>
                  <a:prstClr val="black"/>
                </a:solidFill>
                <a:latin typeface="Times New Roman"/>
              </a:rPr>
              <a:t>útlm tvorby – socialisticky orientovaná kritika žiada</a:t>
            </a:r>
            <a:r>
              <a:rPr lang="sk-SK" sz="2700" dirty="0">
                <a:solidFill>
                  <a:prstClr val="black"/>
                </a:solidFill>
                <a:latin typeface="Times New Roman"/>
              </a:rPr>
              <a:t> od autorov</a:t>
            </a:r>
            <a:r>
              <a:rPr lang="sk-SK" sz="2700" b="1" dirty="0">
                <a:solidFill>
                  <a:prstClr val="black"/>
                </a:solidFill>
                <a:latin typeface="Times New Roman"/>
              </a:rPr>
              <a:t> </a:t>
            </a:r>
            <a:r>
              <a:rPr lang="sk-SK" sz="2700" b="1" i="1" dirty="0">
                <a:solidFill>
                  <a:prstClr val="black"/>
                </a:solidFill>
                <a:latin typeface="Times New Roman"/>
              </a:rPr>
              <a:t>tzv. bezpečné zakotvenie v realite</a:t>
            </a:r>
            <a:endParaRPr lang="sk-SK" sz="2700" dirty="0">
              <a:solidFill>
                <a:prstClr val="black"/>
              </a:solidFill>
              <a:latin typeface="Times New Roman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sk-SK" sz="2700" b="1" i="1" u="sng" dirty="0">
                <a:solidFill>
                  <a:prstClr val="black"/>
                </a:solidFill>
                <a:latin typeface="Times New Roman"/>
              </a:rPr>
              <a:t>80. roky:</a:t>
            </a:r>
            <a:r>
              <a:rPr lang="sk-SK" sz="2700" dirty="0">
                <a:solidFill>
                  <a:prstClr val="black"/>
                </a:solidFill>
                <a:latin typeface="Times New Roman"/>
              </a:rPr>
              <a:t>	- nástup </a:t>
            </a:r>
            <a:r>
              <a:rPr lang="sk-SK" sz="2700" b="1" i="1" dirty="0">
                <a:solidFill>
                  <a:prstClr val="black"/>
                </a:solidFill>
                <a:latin typeface="Times New Roman"/>
              </a:rPr>
              <a:t>satiry</a:t>
            </a:r>
            <a:endParaRPr lang="sk-SK" sz="2700" dirty="0">
              <a:solidFill>
                <a:prstClr val="black"/>
              </a:solidFill>
              <a:latin typeface="Times New Roman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  <a:buNone/>
              <a:defRPr/>
            </a:pPr>
            <a:r>
              <a:rPr lang="sk-SK" sz="2700" dirty="0">
                <a:solidFill>
                  <a:prstClr val="black"/>
                </a:solidFill>
                <a:latin typeface="Times New Roman"/>
              </a:rPr>
              <a:t>	- </a:t>
            </a:r>
            <a:r>
              <a:rPr lang="sk-SK" sz="2700" b="1" i="1" dirty="0">
                <a:solidFill>
                  <a:prstClr val="black"/>
                </a:solidFill>
                <a:latin typeface="Times New Roman"/>
              </a:rPr>
              <a:t>vznik avantgardných autorských divadiel</a:t>
            </a:r>
            <a:r>
              <a:rPr lang="sk-SK" sz="2700" dirty="0">
                <a:solidFill>
                  <a:prstClr val="black"/>
                </a:solidFill>
                <a:latin typeface="Times New Roman"/>
              </a:rPr>
              <a:t> , napr. </a:t>
            </a:r>
            <a:r>
              <a:rPr lang="sk-SK" sz="2700" dirty="0" err="1">
                <a:solidFill>
                  <a:prstClr val="black"/>
                </a:solidFill>
                <a:latin typeface="Times New Roman"/>
              </a:rPr>
              <a:t>GUnaGU</a:t>
            </a:r>
            <a:r>
              <a:rPr lang="sk-SK" sz="2700" dirty="0">
                <a:solidFill>
                  <a:prstClr val="black"/>
                </a:solidFill>
                <a:latin typeface="Times New Roman"/>
              </a:rPr>
              <a:t> ( V. </a:t>
            </a:r>
            <a:r>
              <a:rPr lang="sk-SK" sz="2700" dirty="0" err="1">
                <a:solidFill>
                  <a:prstClr val="black"/>
                </a:solidFill>
                <a:latin typeface="Times New Roman"/>
              </a:rPr>
              <a:t>Klimáček</a:t>
            </a:r>
            <a:r>
              <a:rPr lang="sk-SK" sz="2700" dirty="0">
                <a:solidFill>
                  <a:prstClr val="black"/>
                </a:solidFill>
                <a:latin typeface="Times New Roman"/>
              </a:rPr>
              <a:t>, I. </a:t>
            </a:r>
            <a:r>
              <a:rPr lang="sk-SK" sz="2700" dirty="0" err="1">
                <a:solidFill>
                  <a:prstClr val="black"/>
                </a:solidFill>
                <a:latin typeface="Times New Roman"/>
              </a:rPr>
              <a:t>Mizera</a:t>
            </a:r>
            <a:r>
              <a:rPr lang="sk-SK" sz="2700" dirty="0">
                <a:solidFill>
                  <a:prstClr val="black"/>
                </a:solidFill>
                <a:latin typeface="Times New Roman"/>
              </a:rPr>
              <a:t>), Stoka (Blaho </a:t>
            </a:r>
            <a:r>
              <a:rPr lang="sk-SK" sz="2700" dirty="0" err="1">
                <a:solidFill>
                  <a:prstClr val="black"/>
                </a:solidFill>
                <a:latin typeface="Times New Roman"/>
              </a:rPr>
              <a:t>Uhlár</a:t>
            </a:r>
            <a:r>
              <a:rPr lang="sk-SK" sz="2700" dirty="0">
                <a:solidFill>
                  <a:prstClr val="black"/>
                </a:solidFill>
                <a:latin typeface="Times New Roman"/>
              </a:rPr>
              <a:t>) 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  <a:buNone/>
              <a:defRPr/>
            </a:pPr>
            <a:r>
              <a:rPr lang="sk-SK" sz="2700" b="1" i="1" dirty="0">
                <a:solidFill>
                  <a:prstClr val="black"/>
                </a:solidFill>
                <a:latin typeface="Times New Roman"/>
              </a:rPr>
              <a:t>	- autorské divadlo </a:t>
            </a:r>
            <a:r>
              <a:rPr lang="sk-SK" sz="2700" dirty="0">
                <a:solidFill>
                  <a:prstClr val="black"/>
                </a:solidFill>
                <a:latin typeface="Times New Roman"/>
              </a:rPr>
              <a:t>– aktivity autora, režiséra a herca sa spojili; nejde o dopredu definitívne pripravenú koncepciu, text ostáva otvorený; všetci participujú na jeho konečnej podobe, ktorá sa čiastkovo z predstavenia na predstavenie môže líšiť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17115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5" descr="Karvas_P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0867" y="250415"/>
            <a:ext cx="3111799" cy="208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Peter </a:t>
            </a:r>
            <a:r>
              <a:rPr lang="sk-SK" dirty="0" err="1"/>
              <a:t>Karvaš</a:t>
            </a:r>
            <a:r>
              <a:rPr lang="sk-SK" dirty="0"/>
              <a:t>					1920 - 1999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61390" y="2336978"/>
            <a:ext cx="10548731" cy="4130083"/>
          </a:xfrm>
        </p:spPr>
        <p:txBody>
          <a:bodyPr>
            <a:normAutofit/>
          </a:bodyPr>
          <a:lstStyle/>
          <a:p>
            <a:pPr marL="0" lvl="0" indent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sk-SK" sz="2300" dirty="0">
                <a:solidFill>
                  <a:prstClr val="black"/>
                </a:solidFill>
                <a:latin typeface="Times New Roman"/>
              </a:rPr>
              <a:t>dramatik, prozaik, teoretik literatúry</a:t>
            </a:r>
          </a:p>
          <a:p>
            <a:pPr lvl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sk-SK" sz="2300" dirty="0">
                <a:solidFill>
                  <a:prstClr val="black"/>
                </a:solidFill>
                <a:latin typeface="Times New Roman"/>
              </a:rPr>
              <a:t>narodil sa v B. Bystrici v rodine lekára (starý otec bol maliar Dominik </a:t>
            </a:r>
            <a:r>
              <a:rPr lang="sk-SK" sz="2300" dirty="0" err="1">
                <a:solidFill>
                  <a:prstClr val="black"/>
                </a:solidFill>
                <a:latin typeface="Times New Roman"/>
              </a:rPr>
              <a:t>Skutecký</a:t>
            </a:r>
            <a:r>
              <a:rPr lang="sk-SK" sz="2300" dirty="0">
                <a:solidFill>
                  <a:prstClr val="black"/>
                </a:solidFill>
                <a:latin typeface="Times New Roman"/>
              </a:rPr>
              <a:t>)</a:t>
            </a:r>
          </a:p>
          <a:p>
            <a:pPr lvl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sk-SK" sz="2300" dirty="0">
                <a:solidFill>
                  <a:prstClr val="black"/>
                </a:solidFill>
                <a:latin typeface="Times New Roman"/>
              </a:rPr>
              <a:t>účasť v 2. svetovej vojne aj v SNP (v Slobodnom slovenskom vysielači v Banskej Bystrici), 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sk-SK" sz="2300" dirty="0">
                <a:solidFill>
                  <a:prstClr val="black"/>
                </a:solidFill>
                <a:latin typeface="Times New Roman"/>
              </a:rPr>
              <a:t>štúdium na FF UK ukončil po vojne,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sk-SK" sz="2300" dirty="0">
                <a:solidFill>
                  <a:prstClr val="black"/>
                </a:solidFill>
                <a:latin typeface="Times New Roman"/>
              </a:rPr>
              <a:t>redaktorom Kultúrneho života,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sk-SK" sz="2300" dirty="0">
                <a:solidFill>
                  <a:prstClr val="black"/>
                </a:solidFill>
                <a:latin typeface="Times New Roman"/>
              </a:rPr>
              <a:t>pre odmietavý postoj k vstupu vojsk v r.1968 od. r.1970 zákaz publikovať,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sk-SK" sz="2300" dirty="0">
                <a:solidFill>
                  <a:prstClr val="black"/>
                </a:solidFill>
                <a:latin typeface="Times New Roman"/>
              </a:rPr>
              <a:t>istý čas docentom na VŠMU v Bratislave, neskôr pracoval vo výskumnom ústave kultúry.</a:t>
            </a:r>
          </a:p>
        </p:txBody>
      </p:sp>
    </p:spTree>
    <p:extLst>
      <p:ext uri="{BB962C8B-B14F-4D97-AF65-F5344CB8AC3E}">
        <p14:creationId xmlns:p14="http://schemas.microsoft.com/office/powerpoint/2010/main" val="2525713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624998"/>
          </a:xfrm>
        </p:spPr>
        <p:txBody>
          <a:bodyPr/>
          <a:lstStyle/>
          <a:p>
            <a:r>
              <a:rPr lang="sk-SK" dirty="0"/>
              <a:t>Tvorba Petra </a:t>
            </a:r>
            <a:r>
              <a:rPr lang="sk-SK" dirty="0" err="1"/>
              <a:t>Karvaša</a:t>
            </a:r>
            <a:r>
              <a:rPr lang="sk-SK" dirty="0"/>
              <a:t> – znaky: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sk-SK" altLang="sk-SK" sz="3200" dirty="0">
                <a:solidFill>
                  <a:prstClr val="black"/>
                </a:solidFill>
                <a:latin typeface="Times New Roman"/>
              </a:rPr>
              <a:t>využil </a:t>
            </a:r>
            <a:r>
              <a:rPr lang="sk-SK" altLang="sk-SK" sz="3200" b="1" i="1" dirty="0">
                <a:solidFill>
                  <a:prstClr val="black"/>
                </a:solidFill>
                <a:latin typeface="Times New Roman"/>
              </a:rPr>
              <a:t>realistické dramatické postupy</a:t>
            </a:r>
            <a:r>
              <a:rPr lang="sk-SK" altLang="sk-SK" sz="3200" dirty="0">
                <a:solidFill>
                  <a:prstClr val="black"/>
                </a:solidFill>
                <a:latin typeface="Times New Roman"/>
              </a:rPr>
              <a:t> aj </a:t>
            </a:r>
            <a:r>
              <a:rPr lang="sk-SK" altLang="sk-SK" sz="3200" b="1" i="1" dirty="0">
                <a:solidFill>
                  <a:prstClr val="black"/>
                </a:solidFill>
                <a:latin typeface="Times New Roman"/>
              </a:rPr>
              <a:t>prvky absurdnej drámy; grotesku, satiru</a:t>
            </a:r>
            <a:endParaRPr lang="sk-SK" altLang="sk-SK" sz="3200" dirty="0">
              <a:solidFill>
                <a:prstClr val="black"/>
              </a:solidFill>
              <a:latin typeface="Times New Roman"/>
            </a:endParaRP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sk-SK" altLang="sk-SK" sz="3200" dirty="0">
                <a:solidFill>
                  <a:prstClr val="black"/>
                </a:solidFill>
                <a:latin typeface="Times New Roman"/>
              </a:rPr>
              <a:t>v hrách sa sústreďuje na </a:t>
            </a:r>
            <a:r>
              <a:rPr lang="sk-SK" altLang="sk-SK" sz="3200" b="1" i="1" dirty="0">
                <a:solidFill>
                  <a:prstClr val="black"/>
                </a:solidFill>
                <a:latin typeface="Times New Roman"/>
              </a:rPr>
              <a:t>otázky hľadania zmyslu života</a:t>
            </a:r>
            <a:r>
              <a:rPr lang="sk-SK" altLang="sk-SK" sz="3200" dirty="0">
                <a:solidFill>
                  <a:prstClr val="black"/>
                </a:solidFill>
                <a:latin typeface="Times New Roman"/>
              </a:rPr>
              <a:t>, hodnotí predovšetkým </a:t>
            </a:r>
            <a:r>
              <a:rPr lang="sk-SK" altLang="sk-SK" sz="3200" b="1" i="1" dirty="0">
                <a:solidFill>
                  <a:prstClr val="black"/>
                </a:solidFill>
                <a:latin typeface="Times New Roman"/>
              </a:rPr>
              <a:t>morálny profil človeka, ľudskosť</a:t>
            </a:r>
            <a:r>
              <a:rPr lang="sk-SK" altLang="sk-SK" sz="3200" dirty="0">
                <a:solidFill>
                  <a:prstClr val="black"/>
                </a:solidFill>
                <a:latin typeface="Times New Roman"/>
              </a:rPr>
              <a:t>; 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sk-SK" altLang="sk-SK" sz="3200" dirty="0">
                <a:solidFill>
                  <a:prstClr val="black"/>
                </a:solidFill>
                <a:latin typeface="Times New Roman"/>
              </a:rPr>
              <a:t>ide o </a:t>
            </a:r>
            <a:r>
              <a:rPr lang="sk-SK" altLang="sk-SK" sz="3200" b="1" i="1" dirty="0">
                <a:solidFill>
                  <a:prstClr val="black"/>
                </a:solidFill>
                <a:latin typeface="Times New Roman"/>
              </a:rPr>
              <a:t>tzv. mysliteľský prístup</a:t>
            </a:r>
            <a:r>
              <a:rPr lang="sk-SK" altLang="sk-SK" sz="3200" dirty="0">
                <a:solidFill>
                  <a:prstClr val="black"/>
                </a:solidFill>
                <a:latin typeface="Times New Roman"/>
              </a:rPr>
              <a:t> k riešeniu závažných spoločenských problémov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92621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Dramatické diela P. </a:t>
            </a:r>
            <a:r>
              <a:rPr lang="sk-SK" dirty="0" err="1"/>
              <a:t>Karvaša</a:t>
            </a:r>
            <a:r>
              <a:rPr lang="sk-SK" dirty="0"/>
              <a:t>: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80321" y="2014330"/>
            <a:ext cx="10941836" cy="470452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k-SK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Polnočná omša - </a:t>
            </a:r>
            <a:r>
              <a:rPr lang="sk-SK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tematika fašizmu a vplyv vojny na charakter </a:t>
            </a:r>
            <a:r>
              <a:rPr lang="sk-SK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ľu</a:t>
            </a:r>
            <a:endParaRPr lang="sk-SK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Antigona a tí druhí </a:t>
            </a:r>
            <a:r>
              <a:rPr lang="sk-SK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podľa vzoru gréckej drámy rozvíja tragický príbeh ľudí v koncentračnom tábore, ktorých spája krutosť podmienok</a:t>
            </a:r>
          </a:p>
          <a:p>
            <a:pPr marL="0" indent="0">
              <a:buNone/>
            </a:pPr>
            <a:r>
              <a:rPr lang="sk-SK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Jazva </a:t>
            </a:r>
            <a:r>
              <a:rPr lang="sk-SK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odsúdenie kultu osobnosti, stvárnenie príbehov ľudí, ktorí sa ( často náhodne) dostali do „nemilosti“</a:t>
            </a:r>
          </a:p>
          <a:p>
            <a:pPr marL="0" indent="0">
              <a:buNone/>
            </a:pPr>
            <a:r>
              <a:rPr lang="sk-SK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Veľká parochňa  </a:t>
            </a:r>
            <a:r>
              <a:rPr lang="sk-SK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alegorická groteska; rozvíja podobenstvo o súperení holohlavých s vlasatými. Generál – diktátor (vládne v cudzej krajine) vyhlási, že holohlaví sú vinní za nedostatok v krajine a len vlasatí jej môžu pomôcť – nastupuje diktatúra vlasatých. Končí vzburou holohlavých, ktorí získajú moc, vyhlásia sa za jediných vládcov. Jedna totalita vystriedala druhú. Idea: odsúdenie násilia, rasizmu, šovinizmu, nadradenosti, podceňovania</a:t>
            </a:r>
            <a:r>
              <a:rPr lang="sk-SK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sk-SK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Absolútny zákaz </a:t>
            </a:r>
            <a:r>
              <a:rPr lang="sk-SK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absurdné nariadenie: Zákaz dívať sa z okna! Po tomto diele sa autor odmlčal na 15 rokov.</a:t>
            </a:r>
            <a:endParaRPr lang="sk-SK" sz="32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k-SK" sz="32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294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Ivan Bukovčan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80321" y="2014330"/>
            <a:ext cx="9613861" cy="469127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</a:pPr>
            <a:r>
              <a:rPr lang="sk-SK" altLang="sk-SK" dirty="0">
                <a:solidFill>
                  <a:schemeClr val="bg1"/>
                </a:solidFill>
              </a:rPr>
              <a:t>vyštudovaný právnik, ktorý sa však venoval skôr publicistike (začínal recenziami filmov, </a:t>
            </a:r>
          </a:p>
          <a:p>
            <a:pPr>
              <a:lnSpc>
                <a:spcPct val="80000"/>
              </a:lnSpc>
            </a:pPr>
            <a:r>
              <a:rPr lang="sk-SK" altLang="sk-SK" dirty="0">
                <a:solidFill>
                  <a:schemeClr val="bg1"/>
                </a:solidFill>
              </a:rPr>
              <a:t>píše reportáže napr.  až z Kuby, venuje sa </a:t>
            </a:r>
            <a:r>
              <a:rPr lang="sk-SK" altLang="sk-SK" dirty="0" err="1">
                <a:solidFill>
                  <a:schemeClr val="bg1"/>
                </a:solidFill>
              </a:rPr>
              <a:t>scenáristike</a:t>
            </a:r>
            <a:r>
              <a:rPr lang="sk-SK" altLang="sk-SK" dirty="0">
                <a:solidFill>
                  <a:schemeClr val="bg1"/>
                </a:solidFill>
              </a:rPr>
              <a:t> a písaniu divadelných hier (hoci pochádzal z Banskej Bystrice, pôsobil aj v Košiciach, Bratislave či Prahe)</a:t>
            </a:r>
          </a:p>
          <a:p>
            <a:pPr>
              <a:lnSpc>
                <a:spcPct val="80000"/>
              </a:lnSpc>
            </a:pPr>
            <a:r>
              <a:rPr lang="sk-SK" altLang="sk-SK" dirty="0">
                <a:solidFill>
                  <a:schemeClr val="bg1"/>
                </a:solidFill>
              </a:rPr>
              <a:t>Dráma - tzv. zvieracia trilógia:</a:t>
            </a:r>
          </a:p>
          <a:p>
            <a:pPr>
              <a:lnSpc>
                <a:spcPct val="80000"/>
              </a:lnSpc>
            </a:pPr>
            <a:r>
              <a:rPr lang="sk-SK" altLang="sk-SK" dirty="0">
                <a:solidFill>
                  <a:schemeClr val="bg1"/>
                </a:solidFill>
                <a:hlinkClick r:id="rId2"/>
              </a:rPr>
              <a:t>Pštrosí večierok</a:t>
            </a:r>
            <a:endParaRPr lang="sk-SK" altLang="sk-SK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sk-SK" altLang="sk-SK" dirty="0">
                <a:solidFill>
                  <a:schemeClr val="bg1"/>
                </a:solidFill>
              </a:rPr>
              <a:t>Kým kohút nezaspieva – blízkosť existencializmu, desať ľudí zavrú do pivnice starého domu a dajú im na výber, kto z nich sa obetuje za životy zvyšných deviatich.</a:t>
            </a:r>
          </a:p>
          <a:p>
            <a:pPr>
              <a:lnSpc>
                <a:spcPct val="80000"/>
              </a:lnSpc>
            </a:pPr>
            <a:r>
              <a:rPr lang="sk-SK" altLang="sk-SK" dirty="0">
                <a:solidFill>
                  <a:schemeClr val="bg1"/>
                </a:solidFill>
              </a:rPr>
              <a:t>Zažeň vlka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sk-SK" altLang="sk-SK" dirty="0" err="1">
                <a:solidFill>
                  <a:schemeClr val="bg1"/>
                </a:solidFill>
              </a:rPr>
              <a:t>Luigiho</a:t>
            </a:r>
            <a:r>
              <a:rPr lang="sk-SK" altLang="sk-SK" dirty="0">
                <a:solidFill>
                  <a:schemeClr val="bg1"/>
                </a:solidFill>
              </a:rPr>
              <a:t> srdce alebo Poprava tupým mečom (</a:t>
            </a:r>
            <a:r>
              <a:rPr lang="sk-SK" altLang="sk-SK" dirty="0" err="1">
                <a:solidFill>
                  <a:schemeClr val="bg1"/>
                </a:solidFill>
              </a:rPr>
              <a:t>rozhl</a:t>
            </a:r>
            <a:r>
              <a:rPr lang="sk-SK" altLang="sk-SK" dirty="0">
                <a:solidFill>
                  <a:schemeClr val="bg1"/>
                </a:solidFill>
              </a:rPr>
              <a:t>. hra, </a:t>
            </a:r>
            <a:r>
              <a:rPr lang="sk-SK" altLang="sk-SK" dirty="0" err="1">
                <a:solidFill>
                  <a:schemeClr val="bg1"/>
                </a:solidFill>
              </a:rPr>
              <a:t>tzv</a:t>
            </a:r>
            <a:r>
              <a:rPr lang="sk-SK" altLang="sk-SK" dirty="0">
                <a:solidFill>
                  <a:schemeClr val="bg1"/>
                </a:solidFill>
              </a:rPr>
              <a:t> </a:t>
            </a:r>
            <a:r>
              <a:rPr lang="sk-SK" altLang="sk-SK" dirty="0" err="1">
                <a:solidFill>
                  <a:schemeClr val="bg1"/>
                </a:solidFill>
              </a:rPr>
              <a:t>buffonáda</a:t>
            </a:r>
            <a:r>
              <a:rPr lang="sk-SK" altLang="sk-SK" dirty="0">
                <a:solidFill>
                  <a:schemeClr val="bg1"/>
                </a:solidFill>
              </a:rPr>
              <a:t> – hra založená na satirickom zveličení)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sk-SK" altLang="sk-SK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sk-SK" altLang="sk-SK" dirty="0">
                <a:solidFill>
                  <a:schemeClr val="bg1"/>
                </a:solidFill>
              </a:rPr>
              <a:t>scenáre k filmom: </a:t>
            </a:r>
          </a:p>
          <a:p>
            <a:pPr>
              <a:lnSpc>
                <a:spcPct val="80000"/>
              </a:lnSpc>
            </a:pPr>
            <a:r>
              <a:rPr lang="sk-SK" altLang="sk-SK" dirty="0">
                <a:solidFill>
                  <a:schemeClr val="bg1"/>
                </a:solidFill>
                <a:hlinkClick r:id="rId3"/>
              </a:rPr>
              <a:t>Rodná zem</a:t>
            </a:r>
            <a:r>
              <a:rPr lang="sk-SK" altLang="sk-SK" dirty="0">
                <a:solidFill>
                  <a:schemeClr val="bg1"/>
                </a:solidFill>
              </a:rPr>
              <a:t>		Pieseň o sivom holubovi</a:t>
            </a:r>
          </a:p>
          <a:p>
            <a:pPr>
              <a:lnSpc>
                <a:spcPct val="80000"/>
              </a:lnSpc>
            </a:pPr>
            <a:r>
              <a:rPr lang="sk-SK" altLang="sk-SK" dirty="0">
                <a:solidFill>
                  <a:schemeClr val="bg1"/>
                </a:solidFill>
                <a:hlinkClick r:id="rId4"/>
              </a:rPr>
              <a:t>Medená veža	</a:t>
            </a:r>
            <a:r>
              <a:rPr lang="sk-SK" altLang="sk-SK" dirty="0">
                <a:solidFill>
                  <a:schemeClr val="bg1"/>
                </a:solidFill>
              </a:rPr>
              <a:t>	Orlie pierko</a:t>
            </a:r>
          </a:p>
          <a:p>
            <a:pPr>
              <a:lnSpc>
                <a:spcPct val="80000"/>
              </a:lnSpc>
            </a:pPr>
            <a:r>
              <a:rPr lang="sk-SK" altLang="sk-SK" dirty="0">
                <a:solidFill>
                  <a:schemeClr val="bg1"/>
                </a:solidFill>
              </a:rPr>
              <a:t>Deň, ktorý neumrie	Šťastie príde v nedeľu</a:t>
            </a:r>
          </a:p>
          <a:p>
            <a:pPr>
              <a:lnSpc>
                <a:spcPct val="80000"/>
              </a:lnSpc>
            </a:pPr>
            <a:r>
              <a:rPr lang="sk-SK" altLang="sk-SK" dirty="0">
                <a:solidFill>
                  <a:schemeClr val="bg1"/>
                </a:solidFill>
              </a:rPr>
              <a:t>Posledná bosorka</a:t>
            </a:r>
            <a:endParaRPr lang="sk-S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263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Štefan Králik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80321" y="2133600"/>
            <a:ext cx="9613861" cy="4558748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sk-SK" altLang="sk-SK" dirty="0">
                <a:solidFill>
                  <a:schemeClr val="bg1"/>
                </a:solidFill>
              </a:rPr>
              <a:t>povolaním asistent na neurologickej klinike, neskôr praktický lekár na strednom Slovensku – Zvolen, Detva (na lazoch), po vojne v Bratislave.</a:t>
            </a:r>
          </a:p>
          <a:p>
            <a:pPr>
              <a:lnSpc>
                <a:spcPct val="80000"/>
              </a:lnSpc>
            </a:pPr>
            <a:r>
              <a:rPr lang="sk-SK" altLang="sk-SK" dirty="0">
                <a:solidFill>
                  <a:schemeClr val="bg1"/>
                </a:solidFill>
              </a:rPr>
              <a:t>vďaka lekárskemu povolaniu spoznal rozličné vrstvy spoločnosti, aj preto sú jeho postavy dôveryhodné</a:t>
            </a:r>
          </a:p>
          <a:p>
            <a:pPr>
              <a:lnSpc>
                <a:spcPct val="80000"/>
              </a:lnSpc>
            </a:pPr>
            <a:r>
              <a:rPr lang="sk-SK" altLang="sk-SK" dirty="0">
                <a:solidFill>
                  <a:schemeClr val="bg1"/>
                </a:solidFill>
              </a:rPr>
              <a:t>Tvorba: </a:t>
            </a:r>
            <a:r>
              <a:rPr lang="sk-SK" altLang="sk-SK" i="1" dirty="0" err="1">
                <a:solidFill>
                  <a:schemeClr val="bg1"/>
                </a:solidFill>
              </a:rPr>
              <a:t>Mozoľovci</a:t>
            </a:r>
            <a:r>
              <a:rPr lang="sk-SK" altLang="sk-SK" dirty="0">
                <a:solidFill>
                  <a:schemeClr val="bg1"/>
                </a:solidFill>
              </a:rPr>
              <a:t> (dedinské prostredie, potreba vzdelania aj u roľníka)</a:t>
            </a:r>
          </a:p>
          <a:p>
            <a:pPr>
              <a:lnSpc>
                <a:spcPct val="80000"/>
              </a:lnSpc>
            </a:pPr>
            <a:r>
              <a:rPr lang="sk-SK" altLang="sk-SK" i="1" dirty="0">
                <a:solidFill>
                  <a:schemeClr val="bg1"/>
                </a:solidFill>
              </a:rPr>
              <a:t>Posledná prekážka</a:t>
            </a:r>
            <a:r>
              <a:rPr lang="sk-SK" altLang="sk-SK" dirty="0">
                <a:solidFill>
                  <a:schemeClr val="bg1"/>
                </a:solidFill>
              </a:rPr>
              <a:t> – črty </a:t>
            </a:r>
            <a:r>
              <a:rPr lang="sk-SK" altLang="sk-SK" dirty="0" err="1">
                <a:solidFill>
                  <a:schemeClr val="bg1"/>
                </a:solidFill>
              </a:rPr>
              <a:t>existencionalizmu</a:t>
            </a:r>
            <a:endParaRPr lang="sk-SK" altLang="sk-SK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sk-SK" altLang="sk-SK" i="1" dirty="0">
                <a:solidFill>
                  <a:schemeClr val="bg1"/>
                </a:solidFill>
              </a:rPr>
              <a:t>Svätá Barbora</a:t>
            </a:r>
            <a:r>
              <a:rPr lang="sk-SK" altLang="sk-SK" dirty="0">
                <a:solidFill>
                  <a:schemeClr val="bg1"/>
                </a:solidFill>
              </a:rPr>
              <a:t> – tragédia z baníckeho prostredia</a:t>
            </a:r>
          </a:p>
          <a:p>
            <a:pPr>
              <a:lnSpc>
                <a:spcPct val="80000"/>
              </a:lnSpc>
            </a:pPr>
            <a:r>
              <a:rPr lang="sk-SK" altLang="sk-SK" i="1" dirty="0" err="1">
                <a:solidFill>
                  <a:schemeClr val="bg1"/>
                </a:solidFill>
              </a:rPr>
              <a:t>Margaret</a:t>
            </a:r>
            <a:r>
              <a:rPr lang="sk-SK" altLang="sk-SK" i="1" dirty="0">
                <a:solidFill>
                  <a:schemeClr val="bg1"/>
                </a:solidFill>
              </a:rPr>
              <a:t> zo zámku</a:t>
            </a:r>
            <a:r>
              <a:rPr lang="sk-SK" altLang="sk-SK" dirty="0">
                <a:solidFill>
                  <a:schemeClr val="bg1"/>
                </a:solidFill>
              </a:rPr>
              <a:t> – tragédia o talianskej herečke z rodiny chudobného rybára a synovi amerického miliardára, náznak ekologickej tematiky (znečistenie pobrežia naftovým odpadom)</a:t>
            </a:r>
          </a:p>
          <a:p>
            <a:pPr>
              <a:lnSpc>
                <a:spcPct val="80000"/>
              </a:lnSpc>
            </a:pPr>
            <a:r>
              <a:rPr lang="sk-SK" altLang="sk-SK" i="1" dirty="0">
                <a:solidFill>
                  <a:schemeClr val="bg1"/>
                </a:solidFill>
              </a:rPr>
              <a:t>Krásna neznáma</a:t>
            </a:r>
            <a:r>
              <a:rPr lang="sk-SK" altLang="sk-SK" dirty="0">
                <a:solidFill>
                  <a:schemeClr val="bg1"/>
                </a:solidFill>
              </a:rPr>
              <a:t> – dej počas SNP, autobiografické črty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91473111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44</TotalTime>
  <Words>298</Words>
  <Application>Microsoft Office PowerPoint</Application>
  <PresentationFormat>Širokouhlá</PresentationFormat>
  <Paragraphs>55</Paragraphs>
  <Slides>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Trebuchet MS</vt:lpstr>
      <vt:lpstr>Wingdings</vt:lpstr>
      <vt:lpstr>Berlín</vt:lpstr>
      <vt:lpstr>Tendencie slovenskej drámy po roku 1945 </vt:lpstr>
      <vt:lpstr>Charakteristika</vt:lpstr>
      <vt:lpstr>Prezentácia programu PowerPoint</vt:lpstr>
      <vt:lpstr>Peter Karvaš     1920 - 1999</vt:lpstr>
      <vt:lpstr>Tvorba Petra Karvaša – znaky:</vt:lpstr>
      <vt:lpstr>Dramatické diela P. Karvaša:</vt:lpstr>
      <vt:lpstr>Ivan Bukovčan</vt:lpstr>
      <vt:lpstr>Štefan Králik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Tendencie slovenskej drámy po roku 1945</dc:title>
  <dc:creator>Denisa Skladaná</dc:creator>
  <cp:lastModifiedBy>Denisa Skladaná</cp:lastModifiedBy>
  <cp:revision>6</cp:revision>
  <dcterms:created xsi:type="dcterms:W3CDTF">2016-12-10T20:51:53Z</dcterms:created>
  <dcterms:modified xsi:type="dcterms:W3CDTF">2016-12-10T21:44:36Z</dcterms:modified>
</cp:coreProperties>
</file>