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5" r:id="rId4"/>
    <p:sldId id="264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193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525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8731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678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5328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4139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2874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9112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290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857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387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230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69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310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5879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800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7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15E0343-6ED5-4822-8718-96190395A998}" type="datetimeFigureOut">
              <a:rPr lang="sk-SK" smtClean="0"/>
              <a:t>4. 4. 2017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C2E30-2DD9-492B-BF95-C9E7C4C59C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80539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695" y="1540567"/>
            <a:ext cx="8825658" cy="3004930"/>
          </a:xfrm>
        </p:spPr>
        <p:txBody>
          <a:bodyPr/>
          <a:lstStyle/>
          <a:p>
            <a:r>
              <a:rPr lang="sk-SK" dirty="0" smtClean="0"/>
              <a:t>JAZYK A REČ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817" y="4724372"/>
            <a:ext cx="8825658" cy="861420"/>
          </a:xfrm>
        </p:spPr>
        <p:txBody>
          <a:bodyPr/>
          <a:lstStyle/>
          <a:p>
            <a:r>
              <a:rPr lang="sk-SK" dirty="0" smtClean="0"/>
              <a:t>Martin šediba, v.hb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326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23730"/>
            <a:ext cx="8825659" cy="1467678"/>
          </a:xfrm>
        </p:spPr>
        <p:txBody>
          <a:bodyPr/>
          <a:lstStyle/>
          <a:p>
            <a:r>
              <a:rPr lang="sk-SK" b="1" cap="all" dirty="0"/>
              <a:t>JAZYK A REČ</a:t>
            </a:r>
            <a:endParaRPr lang="sk-S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2332383"/>
            <a:ext cx="8825659" cy="3687417"/>
          </a:xfrm>
        </p:spPr>
        <p:txBody>
          <a:bodyPr>
            <a:normAutofit/>
          </a:bodyPr>
          <a:lstStyle/>
          <a:p>
            <a:r>
              <a:rPr lang="sk-SK" b="1" u="sng" dirty="0" smtClean="0"/>
              <a:t>Jazyk</a:t>
            </a:r>
            <a:r>
              <a:rPr lang="sk-SK" b="1" dirty="0" smtClean="0"/>
              <a:t> </a:t>
            </a:r>
            <a:endParaRPr lang="sk-SK" dirty="0"/>
          </a:p>
          <a:p>
            <a:r>
              <a:rPr lang="sk-SK" dirty="0"/>
              <a:t>– je abstraktný systém lexikálnych a gramatických znakov a pravidiel, ktorý určité jazykové spoločenstvo používa ako prostriedok myslenia a dorozumievania</a:t>
            </a:r>
          </a:p>
          <a:p>
            <a:r>
              <a:rPr lang="sk-SK" dirty="0"/>
              <a:t> </a:t>
            </a:r>
          </a:p>
          <a:p>
            <a:r>
              <a:rPr lang="sk-SK" b="1" u="sng" dirty="0"/>
              <a:t>Reč </a:t>
            </a:r>
            <a:endParaRPr lang="sk-SK" dirty="0"/>
          </a:p>
          <a:p>
            <a:r>
              <a:rPr lang="sk-SK" dirty="0"/>
              <a:t>– je konkrétna realizácia jazykového systému, je zvukovo alebo písomne vyjadrený hovor</a:t>
            </a:r>
          </a:p>
          <a:p>
            <a:r>
              <a:rPr lang="sk-SK" dirty="0"/>
              <a:t>- dorozumievacie znaky reči môžu mať aj mimojazykovú podobu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213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u="sng" dirty="0"/>
              <a:t>VÝVIN JAZYKA</a:t>
            </a:r>
            <a:endParaRPr lang="sk-S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1154953" y="2438400"/>
            <a:ext cx="8825659" cy="2362200"/>
          </a:xfrm>
        </p:spPr>
        <p:txBody>
          <a:bodyPr/>
          <a:lstStyle/>
          <a:p>
            <a:r>
              <a:rPr lang="sk-SK" dirty="0"/>
              <a:t>Väčšina európskych a ázijských jazykov vznikla pravdepodobne z jediného jazyka, ktorý dostal názov </a:t>
            </a:r>
            <a:r>
              <a:rPr lang="sk-SK" b="1" i="1" dirty="0"/>
              <a:t>indoeurópsky prajazyk</a:t>
            </a:r>
            <a:r>
              <a:rPr lang="sk-SK" dirty="0"/>
              <a:t>. Jazyky, ktoré sa vyvinuli z indoeurópskeho prajazyka, nazývame indoeurópskymi jazykmi. </a:t>
            </a:r>
          </a:p>
        </p:txBody>
      </p:sp>
    </p:spTree>
    <p:extLst>
      <p:ext uri="{BB962C8B-B14F-4D97-AF65-F5344CB8AC3E}">
        <p14:creationId xmlns:p14="http://schemas.microsoft.com/office/powerpoint/2010/main" val="3625777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sz="half" idx="2"/>
          </p:nvPr>
        </p:nvSpPr>
        <p:spPr>
          <a:xfrm>
            <a:off x="1154954" y="795130"/>
            <a:ext cx="8825659" cy="5224670"/>
          </a:xfrm>
        </p:spPr>
        <p:txBody>
          <a:bodyPr>
            <a:normAutofit fontScale="92500" lnSpcReduction="20000"/>
          </a:bodyPr>
          <a:lstStyle/>
          <a:p>
            <a:r>
              <a:rPr lang="sk-SK" sz="4800" b="1" dirty="0"/>
              <a:t>Indoeurópske jazyky </a:t>
            </a:r>
            <a:endParaRPr lang="sk-SK" sz="4800" dirty="0"/>
          </a:p>
          <a:p>
            <a:r>
              <a:rPr lang="sk-SK" dirty="0"/>
              <a:t> </a:t>
            </a:r>
          </a:p>
          <a:p>
            <a:pPr lvl="0"/>
            <a:r>
              <a:rPr lang="sk-SK" sz="1900" u="sng" dirty="0"/>
              <a:t>slovanské:</a:t>
            </a:r>
            <a:r>
              <a:rPr lang="sk-SK" sz="1900" dirty="0"/>
              <a:t> </a:t>
            </a:r>
            <a:r>
              <a:rPr lang="sk-SK" sz="1900" i="1" dirty="0"/>
              <a:t>východoslovanské, západoslovanské, južnoslovanské</a:t>
            </a:r>
            <a:r>
              <a:rPr lang="sk-SK" sz="1900" dirty="0"/>
              <a:t> </a:t>
            </a:r>
          </a:p>
          <a:p>
            <a:pPr lvl="0"/>
            <a:r>
              <a:rPr lang="sk-SK" sz="1900" u="sng" dirty="0"/>
              <a:t>baltské:</a:t>
            </a:r>
            <a:r>
              <a:rPr lang="sk-SK" sz="1900" dirty="0"/>
              <a:t> </a:t>
            </a:r>
            <a:r>
              <a:rPr lang="sk-SK" sz="1900" i="1" dirty="0"/>
              <a:t>litovčina, lotyština</a:t>
            </a:r>
            <a:r>
              <a:rPr lang="sk-SK" sz="1900" dirty="0"/>
              <a:t> </a:t>
            </a:r>
          </a:p>
          <a:p>
            <a:pPr lvl="0"/>
            <a:r>
              <a:rPr lang="sk-SK" sz="1900" u="sng" dirty="0"/>
              <a:t>germánske:</a:t>
            </a:r>
            <a:r>
              <a:rPr lang="sk-SK" sz="1900" dirty="0"/>
              <a:t> </a:t>
            </a:r>
            <a:r>
              <a:rPr lang="sk-SK" sz="1900" i="1" dirty="0"/>
              <a:t>dánčina, nórčina, islandčina, angličtina, holandčina, flámčina, nemčina</a:t>
            </a:r>
            <a:r>
              <a:rPr lang="sk-SK" sz="1900" dirty="0"/>
              <a:t> </a:t>
            </a:r>
          </a:p>
          <a:p>
            <a:pPr lvl="0"/>
            <a:r>
              <a:rPr lang="sk-SK" sz="1900" u="sng" dirty="0"/>
              <a:t>románske:</a:t>
            </a:r>
            <a:r>
              <a:rPr lang="sk-SK" sz="1900" dirty="0"/>
              <a:t> </a:t>
            </a:r>
            <a:r>
              <a:rPr lang="sk-SK" sz="1900" i="1" dirty="0"/>
              <a:t>ľudová latinčina, klasická latinčina; francúzština, taliančina, španielčina, katalánčina, portugalčina, rumunčina, moldavčina</a:t>
            </a:r>
            <a:r>
              <a:rPr lang="sk-SK" sz="1900" dirty="0"/>
              <a:t> </a:t>
            </a:r>
          </a:p>
          <a:p>
            <a:pPr lvl="0"/>
            <a:r>
              <a:rPr lang="sk-SK" sz="1900" u="sng" dirty="0"/>
              <a:t>keltské:</a:t>
            </a:r>
            <a:r>
              <a:rPr lang="sk-SK" sz="1900" dirty="0"/>
              <a:t> </a:t>
            </a:r>
            <a:r>
              <a:rPr lang="sk-SK" sz="1900" i="1" dirty="0"/>
              <a:t>írčina, waleština, bretónčina</a:t>
            </a:r>
            <a:r>
              <a:rPr lang="sk-SK" sz="1900" dirty="0"/>
              <a:t> </a:t>
            </a:r>
          </a:p>
          <a:p>
            <a:pPr lvl="0"/>
            <a:r>
              <a:rPr lang="sk-SK" sz="1900" u="sng" dirty="0"/>
              <a:t>grécky:</a:t>
            </a:r>
            <a:r>
              <a:rPr lang="sk-SK" sz="1900" dirty="0"/>
              <a:t> </a:t>
            </a:r>
            <a:r>
              <a:rPr lang="sk-SK" sz="1900" i="1" dirty="0"/>
              <a:t>novogréčtina</a:t>
            </a:r>
            <a:r>
              <a:rPr lang="sk-SK" sz="1900" dirty="0"/>
              <a:t> – od 15. storočia </a:t>
            </a:r>
          </a:p>
          <a:p>
            <a:pPr lvl="0"/>
            <a:r>
              <a:rPr lang="sk-SK" sz="1900" u="sng" dirty="0"/>
              <a:t>albánsky </a:t>
            </a:r>
            <a:endParaRPr lang="sk-SK" sz="1900" dirty="0"/>
          </a:p>
          <a:p>
            <a:pPr lvl="0"/>
            <a:r>
              <a:rPr lang="sk-SK" sz="1900" u="sng" dirty="0"/>
              <a:t>arménsky </a:t>
            </a:r>
            <a:endParaRPr lang="sk-SK" sz="1900" dirty="0"/>
          </a:p>
          <a:p>
            <a:pPr lvl="0"/>
            <a:r>
              <a:rPr lang="sk-SK" sz="1900" u="sng" dirty="0"/>
              <a:t>indické:</a:t>
            </a:r>
            <a:r>
              <a:rPr lang="sk-SK" sz="1900" dirty="0"/>
              <a:t> </a:t>
            </a:r>
            <a:r>
              <a:rPr lang="sk-SK" sz="1900" i="1" dirty="0"/>
              <a:t>hindčina, bengálčina</a:t>
            </a:r>
            <a:r>
              <a:rPr lang="sk-SK" sz="1900" dirty="0"/>
              <a:t> </a:t>
            </a:r>
          </a:p>
          <a:p>
            <a:pPr lvl="0"/>
            <a:r>
              <a:rPr lang="sk-SK" sz="1900" u="sng" dirty="0"/>
              <a:t>iránske:</a:t>
            </a:r>
            <a:r>
              <a:rPr lang="sk-SK" sz="1900" dirty="0"/>
              <a:t> </a:t>
            </a:r>
            <a:r>
              <a:rPr lang="sk-SK" sz="1900" i="1" dirty="0"/>
              <a:t>perzština, kurdčina, rómčina</a:t>
            </a:r>
            <a:endParaRPr lang="sk-SK" sz="1900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03138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871330"/>
          </a:xfrm>
        </p:spPr>
        <p:txBody>
          <a:bodyPr/>
          <a:lstStyle/>
          <a:p>
            <a:r>
              <a:rPr lang="sk-SK" b="1" dirty="0" smtClean="0"/>
              <a:t>FUNKCIE JAZYKA</a:t>
            </a:r>
            <a:endParaRPr lang="sk-S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2213113"/>
            <a:ext cx="8825659" cy="3806687"/>
          </a:xfrm>
        </p:spPr>
        <p:txBody>
          <a:bodyPr/>
          <a:lstStyle/>
          <a:p>
            <a:r>
              <a:rPr lang="sk-SK" b="1" i="1" dirty="0"/>
              <a:t>dorozumievacia funkcia</a:t>
            </a:r>
            <a:r>
              <a:rPr lang="sk-SK" dirty="0"/>
              <a:t> - v konkrétnom jazykovom prejave jazykovými prostriedkami vyjadrujeme svoje myšlienky, názory, city a pocity</a:t>
            </a:r>
          </a:p>
          <a:p>
            <a:r>
              <a:rPr lang="sk-SK" b="1" i="1" dirty="0" smtClean="0"/>
              <a:t>poznávacia </a:t>
            </a:r>
            <a:r>
              <a:rPr lang="sk-SK" b="1" i="1" dirty="0"/>
              <a:t>funkcia</a:t>
            </a:r>
            <a:r>
              <a:rPr lang="sk-SK" dirty="0"/>
              <a:t> -  čiže jazyk slúži ako nástroj myslenia</a:t>
            </a:r>
          </a:p>
          <a:p>
            <a:r>
              <a:rPr lang="sk-SK" b="1" i="1" dirty="0" smtClean="0"/>
              <a:t>expresívna </a:t>
            </a:r>
            <a:r>
              <a:rPr lang="sk-SK" b="1" i="1" dirty="0"/>
              <a:t>funkcia</a:t>
            </a:r>
            <a:r>
              <a:rPr lang="sk-SK" dirty="0"/>
              <a:t> - ktorá rozvíja estetické cítenie človeka</a:t>
            </a:r>
          </a:p>
          <a:p>
            <a:r>
              <a:rPr lang="sk-SK" b="1" i="1" dirty="0" smtClean="0"/>
              <a:t>reprezentatívna </a:t>
            </a:r>
            <a:r>
              <a:rPr lang="sk-SK" b="1" i="1" dirty="0"/>
              <a:t>funkcia</a:t>
            </a:r>
            <a:r>
              <a:rPr lang="sk-SK" dirty="0"/>
              <a:t> -  jazyk patrí k dôležitým znakom národa, ktorými sa vymedzuje od ostatných národov, a zároveň je to prostriedok na vytváranie národného povedomia, národnej </a:t>
            </a:r>
            <a:r>
              <a:rPr lang="sk-SK" dirty="0" smtClean="0"/>
              <a:t>hrdosti</a:t>
            </a:r>
          </a:p>
        </p:txBody>
      </p:sp>
    </p:spTree>
    <p:extLst>
      <p:ext uri="{BB962C8B-B14F-4D97-AF65-F5344CB8AC3E}">
        <p14:creationId xmlns:p14="http://schemas.microsoft.com/office/powerpoint/2010/main" val="305180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871330"/>
          </a:xfrm>
        </p:spPr>
        <p:txBody>
          <a:bodyPr/>
          <a:lstStyle/>
          <a:p>
            <a:r>
              <a:rPr lang="sk-SK" b="1" dirty="0" smtClean="0"/>
              <a:t>JAZYKOVÉ ROVINY</a:t>
            </a:r>
            <a:endParaRPr lang="sk-SK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2213113"/>
            <a:ext cx="8825659" cy="3806687"/>
          </a:xfrm>
        </p:spPr>
        <p:txBody>
          <a:bodyPr/>
          <a:lstStyle/>
          <a:p>
            <a:r>
              <a:rPr lang="sk-SK" b="1" dirty="0"/>
              <a:t>1. Zvuková rovina jazyka – </a:t>
            </a:r>
            <a:r>
              <a:rPr lang="sk-SK" dirty="0"/>
              <a:t>je vnútorne usporiadaný, systémovo organizovaný súbor prostriedkov a pravidiel, ktorými sa vytvára zvuková podoba hlások, slabík, slov a výpovedí v reči</a:t>
            </a:r>
            <a:br>
              <a:rPr lang="sk-SK" dirty="0"/>
            </a:br>
            <a:r>
              <a:rPr lang="sk-SK" b="1" dirty="0"/>
              <a:t>2.</a:t>
            </a:r>
            <a:r>
              <a:rPr lang="sk-SK" dirty="0"/>
              <a:t> </a:t>
            </a:r>
            <a:r>
              <a:rPr lang="sk-SK" b="1" dirty="0"/>
              <a:t>Významová (lexikálna) rovina jazyka –</a:t>
            </a:r>
            <a:r>
              <a:rPr lang="sk-SK" dirty="0"/>
              <a:t> je vnútorne usporiadaný, systémovo organizovaný súbor pomenovacích jednotiek jazyka</a:t>
            </a:r>
            <a:br>
              <a:rPr lang="sk-SK" dirty="0"/>
            </a:br>
            <a:r>
              <a:rPr lang="sk-SK" b="1" dirty="0"/>
              <a:t>3.</a:t>
            </a:r>
            <a:r>
              <a:rPr lang="sk-SK" dirty="0"/>
              <a:t> </a:t>
            </a:r>
            <a:r>
              <a:rPr lang="sk-SK" b="1" dirty="0"/>
              <a:t>Tvarová (morfologická) rovina jazyka –</a:t>
            </a:r>
            <a:r>
              <a:rPr lang="sk-SK" dirty="0"/>
              <a:t> je vnútorne usporiadaný systémovo organizovaný súbor prostriedkov a pravidiel, ktorými sa obmieňajú tvary slov vo výpovediach</a:t>
            </a:r>
            <a:br>
              <a:rPr lang="sk-SK" dirty="0"/>
            </a:br>
            <a:r>
              <a:rPr lang="sk-SK" b="1" dirty="0"/>
              <a:t>4.</a:t>
            </a:r>
            <a:r>
              <a:rPr lang="sk-SK" dirty="0"/>
              <a:t> </a:t>
            </a:r>
            <a:r>
              <a:rPr lang="sk-SK" b="1" dirty="0"/>
              <a:t>Skladová (syntaktická) rovina jazyka –</a:t>
            </a:r>
            <a:r>
              <a:rPr lang="sk-SK" dirty="0"/>
              <a:t> je vnútorne usporiadaný, systémovo organizovaný súbor prostriedkov a pravidiel, ktorými sa vyjadrujú vzťahy medzi slovami a realizuje sa skladanie slov do viet a viet do textov</a:t>
            </a:r>
          </a:p>
        </p:txBody>
      </p:sp>
    </p:spTree>
    <p:extLst>
      <p:ext uri="{BB962C8B-B14F-4D97-AF65-F5344CB8AC3E}">
        <p14:creationId xmlns:p14="http://schemas.microsoft.com/office/powerpoint/2010/main" val="342381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2987" y="573157"/>
            <a:ext cx="8825659" cy="871330"/>
          </a:xfrm>
        </p:spPr>
        <p:txBody>
          <a:bodyPr/>
          <a:lstStyle/>
          <a:p>
            <a:r>
              <a:rPr lang="sk-SK" b="1" dirty="0"/>
              <a:t>JAZYKOVEDNÉ DISCIPLÍNY</a:t>
            </a:r>
            <a:endParaRPr lang="sk-S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1934817"/>
            <a:ext cx="8825659" cy="40849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k-SK" sz="2200" b="1" dirty="0" smtClean="0"/>
              <a:t>1</a:t>
            </a:r>
            <a:r>
              <a:rPr lang="sk-SK" sz="2200" b="1" dirty="0"/>
              <a:t>. Fonetika</a:t>
            </a:r>
            <a:r>
              <a:rPr lang="sk-SK" sz="2200" dirty="0"/>
              <a:t> </a:t>
            </a:r>
            <a:endParaRPr lang="sk-SK" sz="2200" dirty="0" smtClean="0"/>
          </a:p>
          <a:p>
            <a:pPr>
              <a:lnSpc>
                <a:spcPct val="120000"/>
              </a:lnSpc>
            </a:pPr>
            <a:r>
              <a:rPr lang="sk-SK" sz="2200" b="1" dirty="0" smtClean="0"/>
              <a:t>2. Fonológia</a:t>
            </a:r>
          </a:p>
          <a:p>
            <a:pPr>
              <a:lnSpc>
                <a:spcPct val="120000"/>
              </a:lnSpc>
            </a:pPr>
            <a:r>
              <a:rPr lang="sk-SK" sz="2200" b="1" dirty="0"/>
              <a:t>3</a:t>
            </a:r>
            <a:r>
              <a:rPr lang="sk-SK" sz="2200" b="1" dirty="0" smtClean="0"/>
              <a:t>. </a:t>
            </a:r>
            <a:r>
              <a:rPr lang="sk-SK" sz="2200" b="1" dirty="0" smtClean="0"/>
              <a:t>Lexikológia</a:t>
            </a:r>
          </a:p>
          <a:p>
            <a:pPr>
              <a:lnSpc>
                <a:spcPct val="120000"/>
              </a:lnSpc>
            </a:pPr>
            <a:r>
              <a:rPr lang="sk-SK" sz="2200" b="1" dirty="0"/>
              <a:t>4</a:t>
            </a:r>
            <a:r>
              <a:rPr lang="sk-SK" sz="2200" b="1" dirty="0" smtClean="0"/>
              <a:t>. </a:t>
            </a:r>
            <a:r>
              <a:rPr lang="sk-SK" sz="2200" b="1" dirty="0"/>
              <a:t>Morfológia</a:t>
            </a:r>
            <a:r>
              <a:rPr lang="sk-SK" sz="2200" dirty="0"/>
              <a:t> </a:t>
            </a:r>
          </a:p>
          <a:p>
            <a:pPr>
              <a:lnSpc>
                <a:spcPct val="120000"/>
              </a:lnSpc>
            </a:pPr>
            <a:r>
              <a:rPr lang="sk-SK" sz="2200" b="1" dirty="0"/>
              <a:t>5</a:t>
            </a:r>
            <a:r>
              <a:rPr lang="sk-SK" sz="2200" b="1" dirty="0" smtClean="0"/>
              <a:t>. </a:t>
            </a:r>
            <a:r>
              <a:rPr lang="sk-SK" sz="2200" b="1" dirty="0"/>
              <a:t>Syntax</a:t>
            </a:r>
            <a:r>
              <a:rPr lang="sk-SK" sz="2200" dirty="0"/>
              <a:t> </a:t>
            </a:r>
            <a:endParaRPr lang="sk-SK" sz="2200" dirty="0" smtClean="0"/>
          </a:p>
          <a:p>
            <a:pPr>
              <a:lnSpc>
                <a:spcPct val="120000"/>
              </a:lnSpc>
            </a:pPr>
            <a:r>
              <a:rPr lang="sk-SK" sz="2200" b="1" dirty="0"/>
              <a:t>6</a:t>
            </a:r>
            <a:r>
              <a:rPr lang="sk-SK" sz="2200" b="1" dirty="0" smtClean="0"/>
              <a:t>. </a:t>
            </a:r>
            <a:r>
              <a:rPr lang="sk-SK" sz="2200" b="1" dirty="0" smtClean="0"/>
              <a:t>Štylistika</a:t>
            </a:r>
          </a:p>
          <a:p>
            <a:pPr>
              <a:lnSpc>
                <a:spcPct val="120000"/>
              </a:lnSpc>
            </a:pPr>
            <a:r>
              <a:rPr lang="sk-SK" sz="2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96629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704" y="2093107"/>
            <a:ext cx="8825657" cy="1915647"/>
          </a:xfrm>
        </p:spPr>
        <p:txBody>
          <a:bodyPr/>
          <a:lstStyle/>
          <a:p>
            <a:r>
              <a:rPr lang="sk-SK" sz="5400" b="1" dirty="0" smtClean="0"/>
              <a:t>ĎAKUJEM ZA POZORNOSŤ</a:t>
            </a:r>
            <a:endParaRPr lang="sk-SK" sz="5400" b="1" dirty="0"/>
          </a:p>
        </p:txBody>
      </p:sp>
    </p:spTree>
    <p:extLst>
      <p:ext uri="{BB962C8B-B14F-4D97-AF65-F5344CB8AC3E}">
        <p14:creationId xmlns:p14="http://schemas.microsoft.com/office/powerpoint/2010/main" val="4286520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51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JAZYK A REČ</vt:lpstr>
      <vt:lpstr>JAZYK A REČ</vt:lpstr>
      <vt:lpstr>VÝVIN JAZYKA</vt:lpstr>
      <vt:lpstr> </vt:lpstr>
      <vt:lpstr>FUNKCIE JAZYKA</vt:lpstr>
      <vt:lpstr>JAZYKOVÉ ROVINY</vt:lpstr>
      <vt:lpstr>JAZYKOVEDNÉ DISCIPLÍNY</vt:lpstr>
      <vt:lpstr>ĎAKUJEM ZA POZORNOSŤ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A REČ</dc:title>
  <dc:creator>Ing. Mgr. Šediba PhD</dc:creator>
  <cp:lastModifiedBy>Ing. Mgr. Šediba PhD</cp:lastModifiedBy>
  <cp:revision>6</cp:revision>
  <dcterms:created xsi:type="dcterms:W3CDTF">2016-12-08T14:04:31Z</dcterms:created>
  <dcterms:modified xsi:type="dcterms:W3CDTF">2017-04-04T21:22:59Z</dcterms:modified>
</cp:coreProperties>
</file>