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84FE9-6188-449F-88FB-603030482B6C}" type="datetimeFigureOut">
              <a:rPr lang="en-US"/>
              <a:t>12/9/2016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89BC6-E6B2-40C7-8AF1-1B52CE8DBEF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89BC6-E6B2-40C7-8AF1-1B52CE8DBEF9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73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89BC6-E6B2-40C7-8AF1-1B52CE8DBEF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24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89BC6-E6B2-40C7-8AF1-1B52CE8DBEF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2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89BC6-E6B2-40C7-8AF1-1B52CE8DBEF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66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89BC6-E6B2-40C7-8AF1-1B52CE8DBEF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90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89BC6-E6B2-40C7-8AF1-1B52CE8DBEF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89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6025" y="771525"/>
            <a:ext cx="7197726" cy="2421464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/>
              <a:t>        SLOVNá zásoba          </a:t>
            </a:r>
            <a:br>
              <a:rPr lang="EN-US" dirty="0"/>
            </a:br>
            <a:br>
              <a:rPr lang="EN-US" dirty="0"/>
            </a:br>
            <a:r>
              <a:rPr lang="EN-US" sz="5400" dirty="0">
                <a:solidFill>
                  <a:srgbClr val="FFFFFF"/>
                </a:solidFill>
                <a:latin typeface="Calibri Light"/>
              </a:rPr>
              <a:t>Martin bornemisa v.hb</a:t>
            </a:r>
          </a:p>
        </p:txBody>
      </p:sp>
    </p:spTree>
    <p:extLst>
      <p:ext uri="{BB962C8B-B14F-4D97-AF65-F5344CB8AC3E}">
        <p14:creationId xmlns:p14="http://schemas.microsoft.com/office/powerpoint/2010/main" val="252659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3" y="323290"/>
            <a:ext cx="11079162" cy="6191810"/>
          </a:xfrm>
        </p:spPr>
        <p:txBody>
          <a:bodyPr>
            <a:normAutofit/>
          </a:bodyPr>
          <a:lstStyle/>
          <a:p>
            <a:pPr marL="0" indent="0" rtl="0">
              <a:buNone/>
            </a:pPr>
            <a:r>
              <a:rPr lang="SK-SK" sz="3200" b="1" dirty="0">
                <a:latin typeface="Verdana"/>
                <a:ea typeface="Segoe UI"/>
                <a:cs typeface="Segoe UI"/>
              </a:rPr>
              <a:t>PODĽA SPISOVNOSTI</a:t>
            </a:r>
            <a:r>
              <a:rPr lang="SK-SK" sz="3200" dirty="0">
                <a:latin typeface="Verdana"/>
                <a:ea typeface="Segoe UI"/>
                <a:cs typeface="Segoe UI"/>
              </a:rPr>
              <a:t>:</a:t>
            </a:r>
            <a:r>
              <a:rPr lang="EN-US" sz="3200" dirty="0">
                <a:latin typeface="Verdana"/>
                <a:ea typeface="Segoe UI"/>
                <a:cs typeface="Segoe UI"/>
              </a:rPr>
              <a:t> </a:t>
            </a:r>
            <a:endParaRPr lang="EN-US" sz="3200" dirty="0">
              <a:solidFill>
                <a:srgbClr val="FFFFFF"/>
              </a:solidFill>
              <a:latin typeface="Verdana"/>
              <a:ea typeface="Segoe UI"/>
              <a:cs typeface="Segoe UI"/>
            </a:endParaRPr>
          </a:p>
          <a:p>
            <a:pPr marL="0" indent="0">
              <a:buNone/>
            </a:pPr>
            <a:r>
              <a:rPr lang="SK-SK" sz="3200" b="1" dirty="0">
                <a:latin typeface="Verdana"/>
                <a:ea typeface="Segoe UI"/>
                <a:cs typeface="Segoe UI"/>
              </a:rPr>
              <a:t>   </a:t>
            </a:r>
            <a:r>
              <a:rPr lang="SK-SK" sz="3200" dirty="0">
                <a:latin typeface="Verdana"/>
                <a:ea typeface="Segoe UI"/>
                <a:cs typeface="Segoe UI"/>
              </a:rPr>
              <a:t> A) spisovné - sú v súlade s jazykovou normou</a:t>
            </a:r>
            <a:r>
              <a:rPr lang="EN-US" sz="3200" dirty="0">
                <a:latin typeface="Verdana"/>
                <a:ea typeface="Segoe UI"/>
                <a:cs typeface="Segoe UI"/>
              </a:rPr>
              <a:t> </a:t>
            </a:r>
            <a:endParaRPr lang="SK-SK" sz="1200" b="1" dirty="0">
              <a:latin typeface="Verdana"/>
              <a:ea typeface="Segoe UI"/>
              <a:cs typeface="Segoe UI"/>
            </a:endParaRPr>
          </a:p>
          <a:p>
            <a:pPr marL="0" indent="0" rtl="0">
              <a:buNone/>
            </a:pPr>
            <a:r>
              <a:rPr lang="SK-SK" sz="3200" dirty="0">
                <a:latin typeface="Verdana"/>
                <a:ea typeface="Segoe UI"/>
                <a:cs typeface="Segoe UI"/>
              </a:rPr>
              <a:t>    B) nespisovné - sú v nesúlade s jazykovou normou:</a:t>
            </a:r>
            <a:r>
              <a:rPr lang="EN-US" sz="32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rtl="0">
              <a:buNone/>
            </a:pPr>
            <a:r>
              <a:rPr lang="SK-SK" sz="3200" dirty="0">
                <a:latin typeface="Verdana"/>
                <a:ea typeface="Segoe UI"/>
                <a:cs typeface="Segoe UI"/>
              </a:rPr>
              <a:t>-slang - používa ho určitá skupina ľudí</a:t>
            </a:r>
            <a:r>
              <a:rPr lang="EN-US" sz="32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rtl="0">
              <a:buNone/>
            </a:pPr>
            <a:r>
              <a:rPr lang="SK-SK" sz="3200" dirty="0">
                <a:latin typeface="Verdana"/>
                <a:ea typeface="Segoe UI"/>
                <a:cs typeface="Segoe UI"/>
              </a:rPr>
              <a:t>    - nárečové slová - používajú sa na istom území Slovenska</a:t>
            </a:r>
            <a:r>
              <a:rPr lang="EN-US" sz="32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rtl="0">
              <a:buNone/>
            </a:pPr>
            <a:r>
              <a:rPr lang="SK-SK" sz="3200" dirty="0">
                <a:latin typeface="Verdana"/>
                <a:ea typeface="Segoe UI"/>
                <a:cs typeface="Segoe UI"/>
              </a:rPr>
              <a:t>-subštandardné slová - nesprávne utvorené alebo prevzaté z iného jazyka, sú rozšírené všeobecne, nie iba v nejakej skupine ľudí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54902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389" y="467380"/>
            <a:ext cx="10534836" cy="5323820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SK-SK" sz="2000" b="1" dirty="0">
                <a:latin typeface="Verdana"/>
                <a:ea typeface="Segoe UI"/>
                <a:cs typeface="Segoe UI"/>
              </a:rPr>
              <a:t>PODĽA</a:t>
            </a:r>
            <a:r>
              <a:rPr lang="SK-SK" b="1" dirty="0">
                <a:latin typeface="Verdana"/>
                <a:ea typeface="Segoe UI"/>
                <a:cs typeface="Segoe UI"/>
              </a:rPr>
              <a:t> CITOVÉHO ZAFARBENIA</a:t>
            </a:r>
            <a:r>
              <a:rPr lang="SK-SK" dirty="0">
                <a:latin typeface="Verdana"/>
                <a:ea typeface="Segoe UI"/>
                <a:cs typeface="Segoe UI"/>
              </a:rPr>
              <a:t>:</a:t>
            </a:r>
            <a:r>
              <a:rPr lang="EN-US" dirty="0">
                <a:latin typeface="Verdana"/>
                <a:ea typeface="Segoe UI"/>
                <a:cs typeface="Segoe UI"/>
              </a:rPr>
              <a:t> </a:t>
            </a:r>
            <a:endParaRPr lang="EN-US" dirty="0">
              <a:solidFill>
                <a:srgbClr val="FFFFFF"/>
              </a:solidFill>
              <a:latin typeface="Verdana"/>
              <a:ea typeface="Segoe UI"/>
              <a:cs typeface="Segoe UI"/>
            </a:endParaRPr>
          </a:p>
          <a:p>
            <a:pPr marL="0" indent="0" algn="just" rtl="0">
              <a:buNone/>
            </a:pPr>
            <a:r>
              <a:rPr lang="SK-SK" sz="2000" dirty="0">
                <a:latin typeface="Verdana"/>
                <a:ea typeface="Segoe UI"/>
                <a:cs typeface="Segoe UI"/>
              </a:rPr>
              <a:t>-neutrálne slová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algn="just" rtl="0">
              <a:buNone/>
            </a:pPr>
            <a:r>
              <a:rPr lang="SK-SK" sz="2000" dirty="0">
                <a:latin typeface="Verdana"/>
                <a:ea typeface="Segoe UI"/>
                <a:cs typeface="Segoe UI"/>
              </a:rPr>
              <a:t>   - citovo zafarbené (expresívne)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rtl="0">
              <a:buNone/>
            </a:pPr>
            <a:r>
              <a:rPr lang="SK-SK" sz="2000" dirty="0">
                <a:latin typeface="Verdana"/>
                <a:ea typeface="Segoe UI"/>
                <a:cs typeface="Segoe UI"/>
              </a:rPr>
              <a:t>A)kladne citovo zafarbené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algn="just" rtl="0">
              <a:buNone/>
            </a:pPr>
            <a:r>
              <a:rPr lang="SK-SK" sz="2000" dirty="0">
                <a:latin typeface="Verdana"/>
                <a:ea typeface="Segoe UI"/>
                <a:cs typeface="Segoe UI"/>
              </a:rPr>
              <a:t>- detské slová - používajú sa v komunikácii s deťmi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algn="just">
              <a:buNone/>
            </a:pPr>
            <a:r>
              <a:rPr lang="SK-SK" sz="2000" dirty="0">
                <a:latin typeface="Verdana"/>
                <a:ea typeface="Segoe UI"/>
                <a:cs typeface="Segoe UI"/>
              </a:rPr>
              <a:t> hypokoristiká - v domácom, súkromnom styku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algn="just">
              <a:buNone/>
            </a:pPr>
            <a:r>
              <a:rPr lang="SK-SK" sz="2000" dirty="0">
                <a:latin typeface="Verdana"/>
                <a:ea typeface="Segoe UI"/>
                <a:cs typeface="Segoe UI"/>
              </a:rPr>
              <a:t> zjemňujúce slová (eufemizmy) - zjemňujú nepriaznivú skutočnosť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algn="just" rtl="0">
              <a:buNone/>
            </a:pPr>
            <a:r>
              <a:rPr lang="SK-SK" sz="2000" dirty="0">
                <a:latin typeface="Verdana"/>
                <a:ea typeface="Segoe UI"/>
                <a:cs typeface="Segoe UI"/>
              </a:rPr>
              <a:t>B) záporne citovo zafarbené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algn="just" rtl="0">
              <a:buNone/>
            </a:pPr>
            <a:r>
              <a:rPr lang="SK-SK" sz="2000" dirty="0">
                <a:latin typeface="Verdana"/>
                <a:ea typeface="Segoe UI"/>
                <a:cs typeface="Segoe UI"/>
              </a:rPr>
              <a:t>- </a:t>
            </a:r>
            <a:r>
              <a:rPr lang="SK-SK" sz="2000" dirty="0" err="1">
                <a:latin typeface="Verdana"/>
                <a:ea typeface="Segoe UI"/>
                <a:cs typeface="Segoe UI"/>
              </a:rPr>
              <a:t>pejoratíva</a:t>
            </a:r>
            <a:r>
              <a:rPr lang="SK-SK" sz="2000" dirty="0">
                <a:latin typeface="Verdana"/>
                <a:ea typeface="Segoe UI"/>
                <a:cs typeface="Segoe UI"/>
              </a:rPr>
              <a:t> - zhoršujú význam slova napr. bengál, fušer, frajer, </a:t>
            </a:r>
            <a:r>
              <a:rPr lang="SK-SK" sz="2000" dirty="0" err="1">
                <a:latin typeface="Verdana"/>
                <a:ea typeface="Segoe UI"/>
                <a:cs typeface="Segoe UI"/>
              </a:rPr>
              <a:t>telivo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algn="just" rtl="0">
              <a:buNone/>
            </a:pPr>
            <a:r>
              <a:rPr lang="SK-SK" sz="2000" dirty="0">
                <a:latin typeface="Verdana"/>
                <a:ea typeface="Segoe UI"/>
                <a:cs typeface="Segoe UI"/>
              </a:rPr>
              <a:t> -hrubé slová napr. žrať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algn="just" rtl="0">
              <a:buNone/>
            </a:pPr>
            <a:r>
              <a:rPr lang="SK-SK" sz="2000" dirty="0">
                <a:latin typeface="Verdana"/>
                <a:ea typeface="Segoe UI"/>
                <a:cs typeface="Segoe UI"/>
              </a:rPr>
              <a:t> -vulgarizmy - nadávky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517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571500"/>
            <a:ext cx="10131425" cy="3649133"/>
          </a:xfrm>
        </p:spPr>
        <p:txBody>
          <a:bodyPr/>
          <a:lstStyle/>
          <a:p>
            <a:pPr marL="0" indent="0" rtl="0">
              <a:buNone/>
            </a:pPr>
            <a:r>
              <a:rPr lang="SK-SK" sz="3200" b="1" dirty="0">
                <a:latin typeface="Verdana"/>
                <a:ea typeface="Segoe UI"/>
                <a:cs typeface="Segoe UI"/>
              </a:rPr>
              <a:t>PODĽA PÔVODU</a:t>
            </a:r>
            <a:r>
              <a:rPr lang="SK-SK" sz="3200" dirty="0">
                <a:latin typeface="Verdana"/>
                <a:ea typeface="Segoe UI"/>
                <a:cs typeface="Segoe UI"/>
              </a:rPr>
              <a:t>:</a:t>
            </a:r>
            <a:r>
              <a:rPr lang="EN-US" sz="32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rtl="0">
              <a:buNone/>
            </a:pPr>
            <a:r>
              <a:rPr lang="SK-SK" sz="3200" dirty="0">
                <a:latin typeface="Verdana"/>
                <a:ea typeface="Segoe UI"/>
                <a:cs typeface="Segoe UI"/>
              </a:rPr>
              <a:t> -domáce slová</a:t>
            </a:r>
            <a:r>
              <a:rPr lang="EN-US" sz="32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rtl="0">
              <a:buNone/>
            </a:pPr>
            <a:r>
              <a:rPr lang="SK-SK" sz="3200" dirty="0">
                <a:latin typeface="Verdana"/>
                <a:ea typeface="Segoe UI"/>
                <a:cs typeface="Segoe UI"/>
              </a:rPr>
              <a:t> -cudzie slová</a:t>
            </a:r>
            <a:r>
              <a:rPr lang="EN-US" sz="32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rtl="0">
              <a:buNone/>
            </a:pPr>
            <a:r>
              <a:rPr lang="SK-SK" sz="3200" dirty="0">
                <a:latin typeface="Verdana"/>
                <a:ea typeface="Segoe UI"/>
                <a:cs typeface="Segoe UI"/>
              </a:rPr>
              <a:t> -prevzaté - čiastočne sa prispôsobili slovenskému jazyku</a:t>
            </a:r>
            <a:r>
              <a:rPr lang="EN-US" sz="32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rtl="0">
              <a:buNone/>
            </a:pPr>
            <a:r>
              <a:rPr lang="SK-SK" sz="3200" dirty="0">
                <a:latin typeface="Verdana"/>
                <a:ea typeface="Segoe UI"/>
                <a:cs typeface="Segoe UI"/>
              </a:rPr>
              <a:t> -zdomácnené - už sa nepociťujú ako cudzie</a:t>
            </a:r>
            <a:r>
              <a:rPr lang="EN-US" sz="3200" dirty="0">
                <a:latin typeface="Verdana"/>
                <a:ea typeface="Segoe UI"/>
                <a:cs typeface="Segoe UI"/>
              </a:rPr>
              <a:t> 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3638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95425"/>
            <a:ext cx="10131425" cy="3649133"/>
          </a:xfrm>
        </p:spPr>
        <p:txBody>
          <a:bodyPr>
            <a:normAutofit fontScale="92500" lnSpcReduction="10000"/>
          </a:bodyPr>
          <a:lstStyle/>
          <a:p>
            <a:pPr rtl="0"/>
            <a:r>
              <a:rPr lang="SK-SK" sz="2000" b="1" dirty="0">
                <a:latin typeface="Verdana"/>
                <a:ea typeface="Segoe UI"/>
                <a:cs typeface="Segoe UI"/>
              </a:rPr>
              <a:t>PODĽA HISTORICKÉHO HĽADISKA</a:t>
            </a:r>
            <a:r>
              <a:rPr lang="SK-SK" sz="2000" dirty="0">
                <a:latin typeface="Verdana"/>
                <a:ea typeface="Segoe UI"/>
                <a:cs typeface="Segoe UI"/>
              </a:rPr>
              <a:t>: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rtl="0"/>
            <a:r>
              <a:rPr lang="SK-SK" sz="2000" dirty="0">
                <a:latin typeface="Verdana"/>
                <a:ea typeface="Segoe UI"/>
                <a:cs typeface="Segoe UI"/>
              </a:rPr>
              <a:t> A)historicky bezpríznakové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rtl="0"/>
            <a:r>
              <a:rPr lang="SK-SK" sz="2000" dirty="0">
                <a:latin typeface="Verdana"/>
                <a:ea typeface="Segoe UI"/>
                <a:cs typeface="Segoe UI"/>
              </a:rPr>
              <a:t> B)historicky príznakové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rtl="0"/>
            <a:r>
              <a:rPr lang="SK-SK" sz="2000" dirty="0">
                <a:latin typeface="Verdana"/>
                <a:ea typeface="Segoe UI"/>
                <a:cs typeface="Segoe UI"/>
              </a:rPr>
              <a:t> -archaizmy - nahradili ich iné výrazy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  <a:br>
              <a:rPr lang="en-US" sz="1200" dirty="0">
                <a:latin typeface="Verdana"/>
                <a:ea typeface="Segoe UI"/>
                <a:cs typeface="Segoe UI"/>
              </a:rPr>
            </a:br>
            <a:r>
              <a:rPr lang="SK-SK" sz="2000" dirty="0">
                <a:latin typeface="Verdana"/>
                <a:ea typeface="Segoe UI"/>
                <a:cs typeface="Segoe UI"/>
              </a:rPr>
              <a:t>- historizmy - zanikli javy, ktoré pomenúvali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rtl="0"/>
            <a:endParaRPr lang="en-US" sz="1200">
              <a:latin typeface="Verdana"/>
              <a:ea typeface="Segoe UI"/>
              <a:cs typeface="Segoe UI"/>
            </a:endParaRPr>
          </a:p>
          <a:p>
            <a:pPr rtl="0"/>
            <a:r>
              <a:rPr lang="SK-SK" sz="2000" dirty="0">
                <a:latin typeface="Verdana"/>
                <a:ea typeface="Segoe UI"/>
                <a:cs typeface="Segoe UI"/>
              </a:rPr>
              <a:t> -zastarané slová - ešte sú známe, ale nahrádzajú ich novšie slová, používajú ich najmä starší ľudia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</a:p>
          <a:p>
            <a:pPr rtl="0"/>
            <a:endParaRPr lang="en-US" sz="1200">
              <a:latin typeface="Verdana"/>
              <a:ea typeface="Segoe UI"/>
              <a:cs typeface="Segoe UI"/>
            </a:endParaRPr>
          </a:p>
          <a:p>
            <a:pPr rtl="0"/>
            <a:r>
              <a:rPr lang="SK-SK" sz="2000" dirty="0">
                <a:latin typeface="Verdana"/>
                <a:ea typeface="Segoe UI"/>
                <a:cs typeface="Segoe UI"/>
              </a:rPr>
              <a:t> -nové slová - (</a:t>
            </a:r>
            <a:r>
              <a:rPr lang="SK-SK" sz="2000" dirty="0" err="1">
                <a:latin typeface="Verdana"/>
                <a:ea typeface="Segoe UI"/>
                <a:cs typeface="Segoe UI"/>
              </a:rPr>
              <a:t>eologizmy</a:t>
            </a:r>
            <a:r>
              <a:rPr lang="SK-SK" sz="2000" dirty="0">
                <a:latin typeface="Verdana"/>
                <a:ea typeface="Segoe UI"/>
                <a:cs typeface="Segoe UI"/>
              </a:rPr>
              <a:t>), ktoré väčšinou pomenúvajú nové javy</a:t>
            </a: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  <a:br>
              <a:rPr lang="en-US" sz="1200" dirty="0">
                <a:latin typeface="Verdana"/>
                <a:ea typeface="Segoe UI"/>
                <a:cs typeface="Segoe UI"/>
              </a:rPr>
            </a:br>
            <a:r>
              <a:rPr lang="EN-US" sz="2000" dirty="0">
                <a:latin typeface="Verdana"/>
                <a:ea typeface="Segoe UI"/>
                <a:cs typeface="Segoe UI"/>
              </a:rPr>
              <a:t>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805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3225" y="1514475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/>
              <a:t>Ďakujem</a:t>
            </a:r>
            <a:r>
              <a:rPr lang="EN-US" sz="4400" dirty="0"/>
              <a:t>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395341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2575" y="647700"/>
            <a:ext cx="5977031" cy="5141912"/>
          </a:xfrm>
        </p:spPr>
        <p:txBody>
          <a:bodyPr>
            <a:normAutofit fontScale="92500" lnSpcReduction="20000"/>
          </a:bodyPr>
          <a:lstStyle/>
          <a:p>
            <a:pPr marL="0" indent="0" rtl="0">
              <a:buNone/>
            </a:pPr>
            <a:r>
              <a:rPr lang="SK-SK" sz="1600" b="1" dirty="0">
                <a:latin typeface="Verdana"/>
                <a:ea typeface="Segoe UI"/>
                <a:cs typeface="Segoe UI"/>
              </a:rPr>
              <a:t>- PODĽA ŠTÝLOV</a:t>
            </a:r>
            <a:r>
              <a:rPr lang="SK-SK" sz="1600" dirty="0">
                <a:latin typeface="Verdana"/>
                <a:ea typeface="Segoe UI"/>
                <a:cs typeface="Segoe UI"/>
              </a:rPr>
              <a:t>:</a:t>
            </a:r>
            <a:r>
              <a:rPr lang="EN-US" sz="1600" dirty="0">
                <a:latin typeface="Verdana"/>
                <a:ea typeface="Segoe UI"/>
                <a:cs typeface="Segoe UI"/>
              </a:rPr>
              <a:t> </a:t>
            </a:r>
            <a:endParaRPr lang="EN-US" sz="1600" dirty="0">
              <a:solidFill>
                <a:srgbClr val="FFFFFF"/>
              </a:solidFill>
              <a:latin typeface="Verdana"/>
              <a:ea typeface="Segoe UI"/>
              <a:cs typeface="Segoe UI"/>
            </a:endParaRPr>
          </a:p>
          <a:p>
            <a:pPr marL="0" indent="0" rtl="0">
              <a:buNone/>
            </a:pPr>
            <a:r>
              <a:rPr lang="SK-SK" sz="1600" dirty="0">
                <a:latin typeface="Verdana"/>
                <a:ea typeface="Segoe UI"/>
                <a:cs typeface="Segoe UI"/>
              </a:rPr>
              <a:t>A) </a:t>
            </a:r>
            <a:r>
              <a:rPr lang="SK-SK" sz="1600" dirty="0" err="1">
                <a:latin typeface="Verdana"/>
                <a:ea typeface="Segoe UI"/>
                <a:cs typeface="Segoe UI"/>
              </a:rPr>
              <a:t>stylisticky</a:t>
            </a:r>
            <a:r>
              <a:rPr lang="SK-SK" sz="1600" dirty="0">
                <a:latin typeface="Verdana"/>
                <a:ea typeface="Segoe UI"/>
                <a:cs typeface="Segoe UI"/>
              </a:rPr>
              <a:t> bezpríznakové</a:t>
            </a:r>
            <a:r>
              <a:rPr lang="EN-US" sz="16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rtl="0">
              <a:buNone/>
            </a:pPr>
            <a:r>
              <a:rPr lang="SK-SK" sz="1600" dirty="0">
                <a:latin typeface="Verdana"/>
                <a:ea typeface="Segoe UI"/>
                <a:cs typeface="Segoe UI"/>
              </a:rPr>
              <a:t>B) štylisticky príznakové</a:t>
            </a:r>
            <a:r>
              <a:rPr lang="EN-US" sz="1600" dirty="0">
                <a:latin typeface="Verdana"/>
                <a:ea typeface="Segoe UI"/>
                <a:cs typeface="Segoe UI"/>
              </a:rPr>
              <a:t> </a:t>
            </a:r>
          </a:p>
          <a:p>
            <a:pPr marL="0" indent="0" rtl="0">
              <a:buNone/>
            </a:pPr>
            <a:r>
              <a:rPr lang="SK-SK" sz="1600" dirty="0">
                <a:latin typeface="Verdana"/>
                <a:ea typeface="Segoe UI"/>
                <a:cs typeface="Segoe UI"/>
              </a:rPr>
              <a:t>-hovorové slová - v bežnej hovorenej reči v súkromnom styku</a:t>
            </a:r>
            <a:r>
              <a:rPr lang="EN-US" sz="1600" dirty="0">
                <a:latin typeface="Verdana"/>
                <a:ea typeface="Segoe UI"/>
                <a:cs typeface="Segoe UI"/>
              </a:rPr>
              <a:t> </a:t>
            </a:r>
          </a:p>
          <a:p>
            <a:pPr rtl="0"/>
            <a:endParaRPr lang="EN-US" sz="1200">
              <a:latin typeface="Verdana"/>
              <a:ea typeface="Segoe UI"/>
              <a:cs typeface="Segoe UI"/>
            </a:endParaRPr>
          </a:p>
          <a:p>
            <a:pPr marL="0" indent="0" rtl="0">
              <a:buNone/>
            </a:pPr>
            <a:r>
              <a:rPr lang="SK-SK" sz="1600" dirty="0">
                <a:latin typeface="Verdana"/>
                <a:ea typeface="Segoe UI"/>
                <a:cs typeface="Segoe UI"/>
              </a:rPr>
              <a:t>   -publicizmy - v novinách, časopisoch, spravodajstve</a:t>
            </a:r>
            <a:r>
              <a:rPr lang="EN-US" sz="1600" dirty="0">
                <a:latin typeface="Verdana"/>
                <a:ea typeface="Segoe UI"/>
                <a:cs typeface="Segoe UI"/>
              </a:rPr>
              <a:t> </a:t>
            </a:r>
          </a:p>
          <a:p>
            <a:pPr rtl="0"/>
            <a:endParaRPr lang="EN-US" sz="1200">
              <a:latin typeface="Verdana"/>
              <a:ea typeface="Segoe UI"/>
              <a:cs typeface="Segoe UI"/>
            </a:endParaRPr>
          </a:p>
          <a:p>
            <a:pPr marL="0" indent="0" rtl="0">
              <a:buNone/>
            </a:pPr>
            <a:r>
              <a:rPr lang="SK-SK" sz="1600" dirty="0">
                <a:latin typeface="Verdana"/>
                <a:ea typeface="Segoe UI"/>
                <a:cs typeface="Segoe UI"/>
              </a:rPr>
              <a:t>-administratívne slová - v úradnom styku</a:t>
            </a:r>
            <a:r>
              <a:rPr lang="EN-US" sz="1600" dirty="0">
                <a:latin typeface="Verdana"/>
                <a:ea typeface="Segoe UI"/>
                <a:cs typeface="Segoe UI"/>
              </a:rPr>
              <a:t> </a:t>
            </a:r>
          </a:p>
          <a:p>
            <a:pPr rtl="0"/>
            <a:endParaRPr lang="EN-US" sz="1200">
              <a:latin typeface="Verdana"/>
              <a:ea typeface="Segoe UI"/>
              <a:cs typeface="Segoe UI"/>
            </a:endParaRPr>
          </a:p>
          <a:p>
            <a:pPr marL="0" indent="0" rtl="0">
              <a:buNone/>
            </a:pPr>
            <a:r>
              <a:rPr lang="SK-SK" sz="1600" dirty="0">
                <a:latin typeface="Verdana"/>
                <a:ea typeface="Segoe UI"/>
                <a:cs typeface="Segoe UI"/>
              </a:rPr>
              <a:t>-odborné slová (termíny) - v náučných a vedeckých textoch</a:t>
            </a:r>
            <a:r>
              <a:rPr lang="EN-US" sz="1600" dirty="0">
                <a:latin typeface="Verdana"/>
                <a:ea typeface="Segoe UI"/>
                <a:cs typeface="Segoe UI"/>
              </a:rPr>
              <a:t> </a:t>
            </a:r>
          </a:p>
          <a:p>
            <a:pPr rtl="0"/>
            <a:endParaRPr lang="EN-US" sz="1200">
              <a:latin typeface="Verdana"/>
              <a:ea typeface="Segoe UI"/>
              <a:cs typeface="Segoe UI"/>
            </a:endParaRPr>
          </a:p>
          <a:p>
            <a:pPr marL="0" indent="0" rtl="0">
              <a:buNone/>
            </a:pPr>
            <a:r>
              <a:rPr lang="SK-SK" sz="1600" dirty="0">
                <a:latin typeface="Verdana"/>
                <a:ea typeface="Segoe UI"/>
                <a:cs typeface="Segoe UI"/>
              </a:rPr>
              <a:t>-knižné slová - vzletné vyjadrenia v knihách, slávnostných prejavoch a pod.</a:t>
            </a:r>
            <a:r>
              <a:rPr lang="EN-US" sz="1600" dirty="0">
                <a:latin typeface="Verdana"/>
                <a:ea typeface="Segoe UI"/>
                <a:cs typeface="Segoe UI"/>
              </a:rPr>
              <a:t> </a:t>
            </a:r>
          </a:p>
          <a:p>
            <a:pPr rtl="0"/>
            <a:endParaRPr lang="EN-US" sz="1200">
              <a:latin typeface="Verdana"/>
              <a:ea typeface="Segoe UI"/>
              <a:cs typeface="Segoe UI"/>
            </a:endParaRPr>
          </a:p>
          <a:p>
            <a:pPr marL="0" indent="0" rtl="0">
              <a:buNone/>
            </a:pPr>
            <a:r>
              <a:rPr lang="SK-SK" sz="1600" dirty="0">
                <a:latin typeface="Verdana"/>
                <a:ea typeface="Segoe UI"/>
                <a:cs typeface="Segoe UI"/>
              </a:rPr>
              <a:t>-básnické slová (poetizmy) - v umeleckých, básnických textoch</a:t>
            </a:r>
            <a:r>
              <a:rPr lang="EN-US" sz="1600" dirty="0">
                <a:latin typeface="Verdana"/>
                <a:ea typeface="Segoe UI"/>
                <a:cs typeface="Segoe UI"/>
              </a:rPr>
              <a:t> </a:t>
            </a:r>
            <a:br>
              <a:rPr lang="en-US" sz="1200" dirty="0">
                <a:latin typeface="Verdana"/>
                <a:ea typeface="Segoe UI"/>
                <a:cs typeface="Segoe UI"/>
              </a:rPr>
            </a:br>
            <a:r>
              <a:rPr lang="EN-US" sz="1600" dirty="0">
                <a:latin typeface="Verdana"/>
                <a:ea typeface="Segoe UI"/>
                <a:cs typeface="Segoe UI"/>
              </a:rPr>
              <a:t> 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61265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0</TotalTime>
  <Words>0</Words>
  <Application>Microsoft Office PowerPoint</Application>
  <PresentationFormat>Widescreen</PresentationFormat>
  <Paragraphs>0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Celestial</vt:lpstr>
      <vt:lpstr>        SLOVNá zásoba            Martin bornemisa v.hb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3</cp:revision>
  <dcterms:created xsi:type="dcterms:W3CDTF">2014-09-12T02:08:24Z</dcterms:created>
  <dcterms:modified xsi:type="dcterms:W3CDTF">2016-12-09T13:59:55Z</dcterms:modified>
</cp:coreProperties>
</file>