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7" r:id="rId9"/>
    <p:sldId id="262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5/2/2017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5/2/2017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60308" y="1353532"/>
            <a:ext cx="8825658" cy="4500513"/>
          </a:xfrm>
        </p:spPr>
        <p:txBody>
          <a:bodyPr/>
          <a:lstStyle/>
          <a:p>
            <a:br>
              <a:rPr lang="sk-SK" b="1" u="sng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sk-SK" b="1" u="sng" dirty="0">
                <a:solidFill>
                  <a:schemeClr val="accent1">
                    <a:lumMod val="50000"/>
                  </a:schemeClr>
                </a:solidFill>
              </a:rPr>
              <a:t>Spôsoby obohacovania slovnej zásoby</a:t>
            </a:r>
            <a:br>
              <a:rPr lang="sk-SK" dirty="0">
                <a:solidFill>
                  <a:schemeClr val="accent1">
                    <a:lumMod val="50000"/>
                  </a:schemeClr>
                </a:solidFill>
              </a:rPr>
            </a:br>
            <a:endParaRPr lang="sk-SK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7881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5853814"/>
          </a:xfrm>
        </p:spPr>
        <p:txBody>
          <a:bodyPr/>
          <a:lstStyle/>
          <a:p>
            <a:br>
              <a:rPr lang="sk-SK" sz="2000" b="1" dirty="0"/>
            </a:br>
            <a:br>
              <a:rPr lang="sk-SK" sz="2000" b="1" dirty="0"/>
            </a:br>
            <a:r>
              <a:rPr lang="sk-SK" sz="2000" b="1" dirty="0">
                <a:solidFill>
                  <a:schemeClr val="accent1">
                    <a:lumMod val="50000"/>
                  </a:schemeClr>
                </a:solidFill>
              </a:rPr>
              <a:t>6. Univerbizácia </a:t>
            </a:r>
            <a:r>
              <a:rPr lang="sk-SK" sz="2000" b="1" dirty="0"/>
              <a:t>- </a:t>
            </a:r>
            <a:r>
              <a:rPr lang="sk-SK" sz="2000" dirty="0"/>
              <a:t>Opakom multiverbizácie je univerbizácia, teda </a:t>
            </a:r>
            <a:r>
              <a:rPr lang="sk-SK" sz="2000" b="1" dirty="0"/>
              <a:t>tvorenie </a:t>
            </a:r>
            <a:r>
              <a:rPr lang="sk-SK" sz="2000" b="1" dirty="0" err="1"/>
              <a:t>jednoslovnýchpomenovaní</a:t>
            </a:r>
            <a:r>
              <a:rPr lang="sk-SK" sz="2000" b="1" dirty="0"/>
              <a:t> z viacslovných ekvivalentov</a:t>
            </a:r>
            <a:br>
              <a:rPr lang="sk-SK" sz="2000" b="1" dirty="0"/>
            </a:br>
            <a:br>
              <a:rPr lang="sk-SK" sz="2000" b="1" dirty="0"/>
            </a:br>
            <a:r>
              <a:rPr lang="sk-SK" sz="2000" dirty="0" err="1"/>
              <a:t>Univerbizované</a:t>
            </a:r>
            <a:r>
              <a:rPr lang="sk-SK" sz="2000" dirty="0"/>
              <a:t> štruktúry vznikajú v bežnom hovorenom jazyku, ktorý charakterizuje výrazná tendencia používať jednoslovné pomenovania – skrátené výrazy (ekonomickosť komunikácie). Najznámejší a najrozšírenejší je v slovenčine spôsob univerbizácie deriváciou: </a:t>
            </a:r>
            <a:r>
              <a:rPr lang="sk-SK" sz="2000" b="1" dirty="0"/>
              <a:t>výpadová cesta – výpadovka, kultúrny dom – </a:t>
            </a:r>
            <a:r>
              <a:rPr lang="sk-SK" sz="2000" b="1" dirty="0" err="1"/>
              <a:t>kulturák</a:t>
            </a:r>
            <a:r>
              <a:rPr lang="sk-SK" sz="2000" b="1" dirty="0"/>
              <a:t>, </a:t>
            </a:r>
            <a:r>
              <a:rPr lang="sk-SK" sz="2000" b="1" dirty="0" err="1"/>
              <a:t>stahovacie</a:t>
            </a:r>
            <a:r>
              <a:rPr lang="sk-SK" sz="2000" b="1" dirty="0"/>
              <a:t> vozidlo – </a:t>
            </a:r>
            <a:r>
              <a:rPr lang="sk-SK" sz="2000" b="1" dirty="0" err="1"/>
              <a:t>sťahovák</a:t>
            </a:r>
            <a:br>
              <a:rPr lang="sk-SK" sz="2000" b="1" dirty="0"/>
            </a:br>
            <a:br>
              <a:rPr lang="sk-SK" sz="2000" dirty="0"/>
            </a:br>
            <a:r>
              <a:rPr lang="sk-SK" sz="2000" dirty="0"/>
              <a:t>Pomerne málo slov pri univerbizácii sa tvorí substantivizáciou. Aj tu, podobne ako pri derivácii, ide vlastne o substantivizáciu atribútu: </a:t>
            </a:r>
            <a:r>
              <a:rPr lang="sk-SK" sz="2000" b="1" dirty="0"/>
              <a:t>hlavný (čašník), nočná (smena), trvalá (ondulácia), bronzová medaila – bronz</a:t>
            </a:r>
            <a:br>
              <a:rPr lang="sk-SK" dirty="0"/>
            </a:b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214649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5731266"/>
          </a:xfrm>
        </p:spPr>
        <p:txBody>
          <a:bodyPr/>
          <a:lstStyle/>
          <a:p>
            <a:br>
              <a:rPr lang="sk-SK" sz="2000" dirty="0"/>
            </a:br>
            <a:br>
              <a:rPr lang="sk-SK" sz="2000" dirty="0"/>
            </a:br>
            <a:r>
              <a:rPr lang="sk-SK" sz="2000" dirty="0"/>
              <a:t>V súčasnosti sa vo veľkej miere uplatňuje aj tvorenie </a:t>
            </a:r>
            <a:r>
              <a:rPr lang="sk-SK" sz="2000" dirty="0" err="1">
                <a:solidFill>
                  <a:schemeClr val="accent1">
                    <a:lumMod val="50000"/>
                  </a:schemeClr>
                </a:solidFill>
              </a:rPr>
              <a:t>univerbizovaných</a:t>
            </a:r>
            <a:r>
              <a:rPr lang="sk-SK" sz="2000" dirty="0">
                <a:solidFill>
                  <a:schemeClr val="accent1">
                    <a:lumMod val="50000"/>
                  </a:schemeClr>
                </a:solidFill>
              </a:rPr>
              <a:t> slov </a:t>
            </a:r>
            <a:r>
              <a:rPr lang="sk-SK" sz="2000" dirty="0"/>
              <a:t>s využitím synekdochy. Vyskytujú sa predovšetkým v publicistických textoch, a ešte častejšie v titulkoch a medzititulkoch. Mechanizmus synekdochy je založený na tom, že viacslovné pomenovanie začne zastupovať určujúci člen: vrh guľou – guľa, skok do diaľky – diaľka</a:t>
            </a:r>
            <a:br>
              <a:rPr lang="sk-SK" sz="2000" dirty="0"/>
            </a:br>
            <a:r>
              <a:rPr lang="sk-SK" sz="2000" dirty="0"/>
              <a:t> </a:t>
            </a:r>
            <a:br>
              <a:rPr lang="sk-SK" sz="2000" dirty="0"/>
            </a:br>
            <a:r>
              <a:rPr lang="sk-SK" sz="2000" dirty="0"/>
              <a:t>Takisto počet </a:t>
            </a:r>
            <a:r>
              <a:rPr lang="sk-SK" sz="2000" dirty="0" err="1">
                <a:solidFill>
                  <a:schemeClr val="accent1">
                    <a:lumMod val="50000"/>
                  </a:schemeClr>
                </a:solidFill>
              </a:rPr>
              <a:t>univerbizovaných</a:t>
            </a:r>
            <a:r>
              <a:rPr lang="sk-SK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sk-SK" sz="2000" dirty="0" err="1">
                <a:solidFill>
                  <a:schemeClr val="accent1">
                    <a:lumMod val="50000"/>
                  </a:schemeClr>
                </a:solidFill>
              </a:rPr>
              <a:t>kompozít</a:t>
            </a:r>
            <a:r>
              <a:rPr lang="sk-SK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sk-SK" sz="2000" dirty="0"/>
              <a:t>v súčasnej spisovnej slovenčine narastá. Ide o typ univerbizácie, kde sa viacslovné spojenie so zložitejšou gramatickou formou mení na zložené slovo, ktoré sa stáva východiskom ďalšieho odvodzovania: </a:t>
            </a:r>
            <a:r>
              <a:rPr lang="sk-SK" sz="2000" b="1" dirty="0"/>
              <a:t>hráč stredu poľa – stredopoliar, zápasník vo voľnom štýle – voľnoštýliar</a:t>
            </a:r>
            <a:br>
              <a:rPr lang="sk-SK" dirty="0"/>
            </a:br>
            <a:r>
              <a:rPr lang="sk-SK" b="1" dirty="0"/>
              <a:t> </a:t>
            </a:r>
            <a:br>
              <a:rPr lang="sk-SK" dirty="0"/>
            </a:br>
            <a:r>
              <a:rPr lang="sk-SK" dirty="0"/>
              <a:t> </a:t>
            </a:r>
            <a:br>
              <a:rPr lang="sk-SK" dirty="0"/>
            </a:b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0436405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4801" y="1743958"/>
            <a:ext cx="7999315" cy="2988297"/>
          </a:xfrm>
        </p:spPr>
        <p:txBody>
          <a:bodyPr/>
          <a:lstStyle/>
          <a:p>
            <a:pPr algn="ctr"/>
            <a:r>
              <a:rPr lang="sk-SK" dirty="0"/>
              <a:t>Ďakujem za pozornosť </a:t>
            </a:r>
            <a:br>
              <a:rPr lang="sk-SK" dirty="0"/>
            </a:br>
            <a:r>
              <a:rPr lang="sk-SK" dirty="0">
                <a:sym typeface="Wingdings" panose="05000000000000000000" pitchFamily="2" charset="2"/>
              </a:rPr>
              <a:t></a:t>
            </a:r>
            <a:endParaRPr lang="sk-SK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                                                                                        Zdenka Marunčiaková , V.HB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055662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857840"/>
            <a:ext cx="8946541" cy="5390560"/>
          </a:xfrm>
        </p:spPr>
        <p:txBody>
          <a:bodyPr>
            <a:normAutofit lnSpcReduction="10000"/>
          </a:bodyPr>
          <a:lstStyle/>
          <a:p>
            <a:endParaRPr lang="sk-SK" b="1" u="sng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sk-SK" b="1" u="sng" dirty="0">
                <a:solidFill>
                  <a:schemeClr val="accent1">
                    <a:lumMod val="50000"/>
                  </a:schemeClr>
                </a:solidFill>
              </a:rPr>
              <a:t>Tvorenie slov</a:t>
            </a:r>
            <a:r>
              <a:rPr lang="sk-SK" dirty="0"/>
              <a:t> je jedným z najdôležitejších spôsobov obohacovania slovnej zásoby. Jazykovedná disciplína, ktorá sa zaoberá spôsobom tvorenia slov, sa nazýva </a:t>
            </a:r>
            <a:r>
              <a:rPr lang="sk-SK" b="1" dirty="0"/>
              <a:t>náuka o tvorení slov.</a:t>
            </a:r>
            <a:br>
              <a:rPr lang="sk-SK" dirty="0"/>
            </a:br>
            <a:r>
              <a:rPr lang="sk-SK" dirty="0"/>
              <a:t> </a:t>
            </a:r>
            <a:br>
              <a:rPr lang="sk-SK" dirty="0"/>
            </a:br>
            <a:r>
              <a:rPr lang="sk-SK" b="1" u="sng" dirty="0">
                <a:solidFill>
                  <a:schemeClr val="accent1">
                    <a:lumMod val="50000"/>
                  </a:schemeClr>
                </a:solidFill>
              </a:rPr>
              <a:t>Náuka o tvorení slov:</a:t>
            </a:r>
            <a:br>
              <a:rPr lang="sk-SK" dirty="0"/>
            </a:br>
            <a:r>
              <a:rPr lang="sk-SK" dirty="0"/>
              <a:t>- Má úzke vzťahy aj s inými jazykovednými disciplínami (napr. s fonológiou, morfológiou, syntaxou, štylistikou, etymológiou).</a:t>
            </a:r>
            <a:br>
              <a:rPr lang="sk-SK" dirty="0"/>
            </a:br>
            <a:r>
              <a:rPr lang="sk-SK" b="1" dirty="0"/>
              <a:t> </a:t>
            </a:r>
            <a:br>
              <a:rPr lang="sk-SK" dirty="0"/>
            </a:br>
            <a:r>
              <a:rPr lang="sk-SK" b="1" u="sng" dirty="0">
                <a:solidFill>
                  <a:schemeClr val="accent1">
                    <a:lumMod val="50000"/>
                  </a:schemeClr>
                </a:solidFill>
              </a:rPr>
              <a:t>Etymológia</a:t>
            </a:r>
            <a:r>
              <a:rPr lang="sk-SK" b="1" u="sng" dirty="0"/>
              <a:t>:</a:t>
            </a:r>
            <a:br>
              <a:rPr lang="sk-SK" dirty="0"/>
            </a:br>
            <a:r>
              <a:rPr lang="sk-SK" dirty="0"/>
              <a:t>- Náuka o pôvode slov, ich prvotnom význame a príbuznosti.</a:t>
            </a:r>
          </a:p>
          <a:p>
            <a:r>
              <a:rPr lang="sk-SK" b="1" u="sng" dirty="0">
                <a:solidFill>
                  <a:schemeClr val="accent1">
                    <a:lumMod val="50000"/>
                  </a:schemeClr>
                </a:solidFill>
              </a:rPr>
              <a:t>Slovotvorný postup:</a:t>
            </a:r>
            <a:br>
              <a:rPr lang="sk-SK" dirty="0"/>
            </a:br>
            <a:r>
              <a:rPr lang="sk-SK" dirty="0"/>
              <a:t>- Spôsob tvorenia nových slov. Nové slová sa tvoria: </a:t>
            </a:r>
            <a:r>
              <a:rPr lang="sk-SK" b="1" dirty="0"/>
              <a:t>odvodzovaním, skladaním, </a:t>
            </a:r>
            <a:br>
              <a:rPr lang="sk-SK" dirty="0"/>
            </a:br>
            <a:r>
              <a:rPr lang="sk-SK" b="1" dirty="0"/>
              <a:t>kombináciou odvodzovania a skladania,  skracovaním, preberaním z iných jazykov</a:t>
            </a:r>
            <a:br>
              <a:rPr lang="sk-SK" dirty="0"/>
            </a:br>
            <a:r>
              <a:rPr lang="sk-SK" dirty="0"/>
              <a:t> </a:t>
            </a:r>
            <a:br>
              <a:rPr lang="sk-SK" dirty="0"/>
            </a:b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84065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8220" y="575035"/>
            <a:ext cx="11359298" cy="5788059"/>
          </a:xfrm>
        </p:spPr>
        <p:txBody>
          <a:bodyPr/>
          <a:lstStyle/>
          <a:p>
            <a:r>
              <a:rPr lang="sk-SK" sz="1400" b="1" dirty="0">
                <a:solidFill>
                  <a:schemeClr val="accent1">
                    <a:lumMod val="50000"/>
                  </a:schemeClr>
                </a:solidFill>
              </a:rPr>
              <a:t>1. Odvodzovanie</a:t>
            </a:r>
            <a:br>
              <a:rPr lang="sk-SK" sz="1400" dirty="0"/>
            </a:br>
            <a:r>
              <a:rPr lang="sk-SK" sz="1400" b="1" dirty="0"/>
              <a:t>- </a:t>
            </a:r>
            <a:r>
              <a:rPr lang="sk-SK" sz="1400" dirty="0"/>
              <a:t>najproduktívnejší spôsob obohacovania slovnej zásoby.</a:t>
            </a:r>
            <a:br>
              <a:rPr lang="sk-SK" sz="1400" dirty="0"/>
            </a:br>
            <a:r>
              <a:rPr lang="sk-SK" sz="1400" dirty="0"/>
              <a:t> </a:t>
            </a:r>
            <a:br>
              <a:rPr lang="sk-SK" sz="1400" dirty="0"/>
            </a:br>
            <a:r>
              <a:rPr lang="sk-SK" sz="1400" b="1" dirty="0"/>
              <a:t>Slovotvorná štruktúra slova:</a:t>
            </a:r>
            <a:br>
              <a:rPr lang="sk-SK" sz="1400" dirty="0"/>
            </a:br>
            <a:r>
              <a:rPr lang="sk-SK" sz="1400" dirty="0"/>
              <a:t>- Vždy je dvojčlenná (binárna), každé slovo (okrem niektorých skratiek a značiek) sa člení na slovotvorný základ a slovotvorný formant.</a:t>
            </a:r>
            <a:br>
              <a:rPr lang="sk-SK" sz="1400" dirty="0"/>
            </a:br>
            <a:br>
              <a:rPr lang="sk-SK" sz="1400" dirty="0"/>
            </a:br>
            <a:r>
              <a:rPr lang="sk-SK" sz="1400" b="1" dirty="0"/>
              <a:t>Slovotvorný základ (SZ):</a:t>
            </a:r>
            <a:br>
              <a:rPr lang="sk-SK" sz="1400" dirty="0"/>
            </a:br>
            <a:r>
              <a:rPr lang="sk-SK" sz="1400" dirty="0"/>
              <a:t>- </a:t>
            </a:r>
            <a:r>
              <a:rPr lang="sk-SK" sz="1400" dirty="0" err="1"/>
              <a:t>t.j</a:t>
            </a:r>
            <a:r>
              <a:rPr lang="sk-SK" sz="1400" dirty="0"/>
              <a:t>. tá časť odvodeného slova, ktorá je totožná s tvaroslovným základom a je nositeľom základného lexikálneho významu. Napr. </a:t>
            </a:r>
            <a:r>
              <a:rPr lang="sk-SK" sz="1400" b="1" dirty="0" err="1"/>
              <a:t>škol</a:t>
            </a:r>
            <a:r>
              <a:rPr lang="sk-SK" sz="1400" dirty="0"/>
              <a:t>-a, od-</a:t>
            </a:r>
            <a:r>
              <a:rPr lang="sk-SK" sz="1400" b="1" dirty="0"/>
              <a:t>včera</a:t>
            </a:r>
            <a:r>
              <a:rPr lang="sk-SK" sz="1400" dirty="0"/>
              <a:t>, </a:t>
            </a:r>
            <a:r>
              <a:rPr lang="sk-SK" sz="1400" b="1" dirty="0" err="1"/>
              <a:t>troj</a:t>
            </a:r>
            <a:r>
              <a:rPr lang="sk-SK" sz="1400" dirty="0" err="1"/>
              <a:t>-ica</a:t>
            </a:r>
            <a:r>
              <a:rPr lang="sk-SK" sz="1400" dirty="0"/>
              <a:t>, </a:t>
            </a:r>
            <a:r>
              <a:rPr lang="sk-SK" sz="1400" b="1" dirty="0" err="1"/>
              <a:t>skák</a:t>
            </a:r>
            <a:r>
              <a:rPr lang="sk-SK" sz="1400" dirty="0" err="1"/>
              <a:t>-ať</a:t>
            </a:r>
            <a:r>
              <a:rPr lang="sk-SK" sz="1400" dirty="0"/>
              <a:t>.</a:t>
            </a:r>
            <a:br>
              <a:rPr lang="sk-SK" sz="1400" dirty="0"/>
            </a:br>
            <a:r>
              <a:rPr lang="sk-SK" sz="1400" dirty="0"/>
              <a:t> </a:t>
            </a:r>
            <a:br>
              <a:rPr lang="sk-SK" sz="1400" dirty="0"/>
            </a:br>
            <a:r>
              <a:rPr lang="sk-SK" sz="1400" b="1" dirty="0"/>
              <a:t>Slovotvorný formant (SF):</a:t>
            </a:r>
            <a:br>
              <a:rPr lang="sk-SK" sz="1400" dirty="0"/>
            </a:br>
            <a:r>
              <a:rPr lang="sk-SK" sz="1400" dirty="0"/>
              <a:t>- </a:t>
            </a:r>
            <a:r>
              <a:rPr lang="sk-SK" sz="1400" dirty="0" err="1"/>
              <a:t>t.j</a:t>
            </a:r>
            <a:r>
              <a:rPr lang="sk-SK" sz="1400" dirty="0"/>
              <a:t>. tá časť odvodeného slova, ktorá sa pripája k slovotvornému základu (zaň alebo predeň) a významovo alebo funkčne ho modifikuje, obmieňa, ale novovytvorené slovo má význam iba ako celok, spája sa v ňom štylistická hodnota základového slova a štylistické zafarbenie slovotvorného formantu.</a:t>
            </a:r>
            <a:br>
              <a:rPr lang="sk-SK" sz="1400" dirty="0"/>
            </a:br>
            <a:r>
              <a:rPr lang="sk-SK" sz="1400" dirty="0"/>
              <a:t>Slovotvorným formantom môže byť napr.:</a:t>
            </a:r>
            <a:br>
              <a:rPr lang="sk-SK" sz="1400" dirty="0"/>
            </a:br>
            <a:r>
              <a:rPr lang="sk-SK" sz="1400" dirty="0"/>
              <a:t>-  </a:t>
            </a:r>
            <a:r>
              <a:rPr lang="sk-SK" sz="1400" b="1" dirty="0"/>
              <a:t>slovotvorná prípona:</a:t>
            </a:r>
            <a:r>
              <a:rPr lang="sk-SK" sz="1400" dirty="0"/>
              <a:t> napr. chod-</a:t>
            </a:r>
            <a:r>
              <a:rPr lang="sk-SK" sz="1400" b="1" dirty="0" err="1"/>
              <a:t>ec</a:t>
            </a:r>
            <a:r>
              <a:rPr lang="sk-SK" sz="1400" dirty="0"/>
              <a:t>, </a:t>
            </a:r>
            <a:r>
              <a:rPr lang="sk-SK" sz="1400" dirty="0" err="1"/>
              <a:t>vlastn-</a:t>
            </a:r>
            <a:r>
              <a:rPr lang="sk-SK" sz="1400" b="1" dirty="0" err="1"/>
              <a:t>ík</a:t>
            </a:r>
            <a:r>
              <a:rPr lang="sk-SK" sz="1400" dirty="0"/>
              <a:t>, </a:t>
            </a:r>
            <a:r>
              <a:rPr lang="sk-SK" sz="1400" dirty="0" err="1"/>
              <a:t>noč-</a:t>
            </a:r>
            <a:r>
              <a:rPr lang="sk-SK" sz="1400" b="1" dirty="0" err="1"/>
              <a:t>ný</a:t>
            </a:r>
            <a:r>
              <a:rPr lang="sk-SK" sz="1400" b="1" dirty="0"/>
              <a:t>,</a:t>
            </a:r>
            <a:br>
              <a:rPr lang="sk-SK" sz="1400" dirty="0"/>
            </a:br>
            <a:r>
              <a:rPr lang="sk-SK" sz="1400" dirty="0"/>
              <a:t>-  </a:t>
            </a:r>
            <a:r>
              <a:rPr lang="sk-SK" sz="1400" b="1" dirty="0"/>
              <a:t>slovotvorná predpona:</a:t>
            </a:r>
            <a:r>
              <a:rPr lang="sk-SK" sz="1400" dirty="0"/>
              <a:t> napr. </a:t>
            </a:r>
            <a:r>
              <a:rPr lang="sk-SK" sz="1400" b="1" dirty="0"/>
              <a:t>proti</a:t>
            </a:r>
            <a:r>
              <a:rPr lang="sk-SK" sz="1400" dirty="0"/>
              <a:t>-hráč, </a:t>
            </a:r>
            <a:r>
              <a:rPr lang="sk-SK" sz="1400" b="1" dirty="0"/>
              <a:t>do</a:t>
            </a:r>
            <a:r>
              <a:rPr lang="sk-SK" sz="1400" dirty="0"/>
              <a:t>-dnes, </a:t>
            </a:r>
            <a:r>
              <a:rPr lang="sk-SK" sz="1400" b="1" dirty="0"/>
              <a:t>pred</a:t>
            </a:r>
            <a:r>
              <a:rPr lang="sk-SK" sz="1400" dirty="0"/>
              <a:t>-zápas</a:t>
            </a:r>
            <a:br>
              <a:rPr lang="sk-SK" sz="1400" dirty="0"/>
            </a:br>
            <a:r>
              <a:rPr lang="sk-SK" sz="1400" dirty="0"/>
              <a:t>-  </a:t>
            </a:r>
            <a:r>
              <a:rPr lang="sk-SK" sz="1400" b="1" dirty="0"/>
              <a:t>kombinácia predpony a prípony:</a:t>
            </a:r>
            <a:r>
              <a:rPr lang="sk-SK" sz="1400" dirty="0"/>
              <a:t> napr. </a:t>
            </a:r>
            <a:r>
              <a:rPr lang="sk-SK" sz="1400" b="1" dirty="0"/>
              <a:t>bez</a:t>
            </a:r>
            <a:r>
              <a:rPr lang="sk-SK" sz="1400" dirty="0"/>
              <a:t>-charakter-</a:t>
            </a:r>
            <a:r>
              <a:rPr lang="sk-SK" sz="1400" b="1" dirty="0" err="1"/>
              <a:t>ný</a:t>
            </a:r>
            <a:r>
              <a:rPr lang="sk-SK" sz="1400" dirty="0"/>
              <a:t>, </a:t>
            </a:r>
            <a:r>
              <a:rPr lang="sk-SK" sz="1400" b="1" dirty="0"/>
              <a:t>pod</a:t>
            </a:r>
            <a:r>
              <a:rPr lang="sk-SK" sz="1400" dirty="0"/>
              <a:t>-voz-</a:t>
            </a:r>
            <a:r>
              <a:rPr lang="sk-SK" sz="1400" b="1" dirty="0" err="1"/>
              <a:t>ok</a:t>
            </a:r>
            <a:r>
              <a:rPr lang="sk-SK" sz="1400" dirty="0"/>
              <a:t>.</a:t>
            </a:r>
            <a:br>
              <a:rPr lang="sk-SK" sz="1400" dirty="0"/>
            </a:br>
            <a:r>
              <a:rPr lang="sk-SK" sz="1400" dirty="0"/>
              <a:t> </a:t>
            </a:r>
            <a:br>
              <a:rPr lang="sk-SK" dirty="0"/>
            </a:b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638588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6937896"/>
          </a:xfrm>
        </p:spPr>
        <p:txBody>
          <a:bodyPr/>
          <a:lstStyle/>
          <a:p>
            <a:br>
              <a:rPr lang="sk-SK" sz="2000" b="1" dirty="0"/>
            </a:br>
            <a:r>
              <a:rPr lang="sk-SK" sz="2000" b="1" dirty="0">
                <a:solidFill>
                  <a:schemeClr val="accent1">
                    <a:lumMod val="50000"/>
                  </a:schemeClr>
                </a:solidFill>
              </a:rPr>
              <a:t>2. Preberanie slov z iných jazykov</a:t>
            </a:r>
            <a:br>
              <a:rPr lang="sk-SK" sz="2000" dirty="0"/>
            </a:br>
            <a:r>
              <a:rPr lang="sk-SK" sz="2000" b="1" dirty="0"/>
              <a:t>- </a:t>
            </a:r>
            <a:r>
              <a:rPr lang="sk-SK" sz="2000" dirty="0"/>
              <a:t>spôsob obohacovania slovnej zásoby.</a:t>
            </a:r>
            <a:br>
              <a:rPr lang="sk-SK" sz="2000" dirty="0"/>
            </a:br>
            <a:r>
              <a:rPr lang="sk-SK" sz="2000" dirty="0"/>
              <a:t> </a:t>
            </a:r>
            <a:br>
              <a:rPr lang="sk-SK" sz="2000" dirty="0"/>
            </a:br>
            <a:r>
              <a:rPr lang="sk-SK" sz="2000" dirty="0"/>
              <a:t>Slová sa podľa pôvodu delia na:</a:t>
            </a:r>
            <a:br>
              <a:rPr lang="sk-SK" sz="2000" dirty="0"/>
            </a:br>
            <a:r>
              <a:rPr lang="sk-SK" sz="2000" dirty="0"/>
              <a:t>- </a:t>
            </a:r>
            <a:r>
              <a:rPr lang="sk-SK" sz="2000" b="1" dirty="0">
                <a:solidFill>
                  <a:schemeClr val="accent1">
                    <a:lumMod val="50000"/>
                  </a:schemeClr>
                </a:solidFill>
              </a:rPr>
              <a:t>domáce slová</a:t>
            </a:r>
            <a:r>
              <a:rPr lang="sk-SK" sz="2000" dirty="0"/>
              <a:t> – pochádzajú z nášho jazyka</a:t>
            </a:r>
            <a:br>
              <a:rPr lang="sk-SK" sz="2000" dirty="0"/>
            </a:br>
            <a:r>
              <a:rPr lang="sk-SK" sz="2000" dirty="0"/>
              <a:t>- </a:t>
            </a:r>
            <a:r>
              <a:rPr lang="sk-SK" sz="2000" b="1" dirty="0">
                <a:solidFill>
                  <a:schemeClr val="accent1">
                    <a:lumMod val="50000"/>
                  </a:schemeClr>
                </a:solidFill>
              </a:rPr>
              <a:t>prevzaté slová</a:t>
            </a:r>
            <a:r>
              <a:rPr lang="sk-SK" sz="2000" dirty="0"/>
              <a:t> – ich cudzí pôvod už nepociťujeme – zdomácneli, </a:t>
            </a:r>
            <a:r>
              <a:rPr lang="sk-SK" sz="2000" dirty="0" err="1"/>
              <a:t>t.j</a:t>
            </a:r>
            <a:r>
              <a:rPr lang="sk-SK" sz="2000" dirty="0"/>
              <a:t>. prispôsobili sa pravopisne aj výslovnostne, využívajú sa vo všetkých štýloch, k takýmto slovám zaraďujeme aj kalky</a:t>
            </a:r>
            <a:br>
              <a:rPr lang="sk-SK" sz="2000" dirty="0"/>
            </a:br>
            <a:r>
              <a:rPr lang="sk-SK" sz="2000" dirty="0"/>
              <a:t>- </a:t>
            </a:r>
            <a:r>
              <a:rPr lang="sk-SK" sz="2000" b="1" dirty="0"/>
              <a:t>cudzie slová</a:t>
            </a:r>
            <a:r>
              <a:rPr lang="sk-SK" sz="2000" dirty="0"/>
              <a:t> – pociťujeme ich cudzí pôvod, aj internacionalizmy (výskyt aspoň v 3 jazykoch, </a:t>
            </a:r>
            <a:r>
              <a:rPr lang="sk-SK" sz="2000" dirty="0" err="1"/>
              <a:t>t.j</a:t>
            </a:r>
            <a:r>
              <a:rPr lang="sk-SK" sz="2000" dirty="0"/>
              <a:t>. medzinárodné slová), zväčša grécky a latinský pôvod, napr. bios, </a:t>
            </a:r>
            <a:r>
              <a:rPr lang="sk-SK" sz="2000" dirty="0" err="1"/>
              <a:t>logos</a:t>
            </a:r>
            <a:r>
              <a:rPr lang="sk-SK" sz="2000" dirty="0"/>
              <a:t>, </a:t>
            </a:r>
            <a:r>
              <a:rPr lang="sk-SK" sz="2000" dirty="0" err="1"/>
              <a:t>grafo</a:t>
            </a:r>
            <a:r>
              <a:rPr lang="sk-SK" sz="2000" dirty="0"/>
              <a:t>, </a:t>
            </a:r>
            <a:r>
              <a:rPr lang="sk-SK" sz="2000" dirty="0" err="1"/>
              <a:t>mono</a:t>
            </a:r>
            <a:r>
              <a:rPr lang="sk-SK" sz="2000" dirty="0"/>
              <a:t>-, poly-.</a:t>
            </a:r>
            <a:br>
              <a:rPr lang="sk-SK" sz="2000" dirty="0"/>
            </a:br>
            <a:r>
              <a:rPr lang="sk-SK" sz="2000" dirty="0"/>
              <a:t> </a:t>
            </a:r>
            <a:br>
              <a:rPr lang="sk-SK" sz="2000" dirty="0"/>
            </a:br>
            <a:r>
              <a:rPr lang="sk-SK" sz="2000" b="1" dirty="0"/>
              <a:t>Kalky</a:t>
            </a:r>
            <a:r>
              <a:rPr lang="sk-SK" sz="2000" dirty="0"/>
              <a:t>: </a:t>
            </a:r>
            <a:br>
              <a:rPr lang="sk-SK" sz="2000" dirty="0"/>
            </a:br>
            <a:r>
              <a:rPr lang="sk-SK" sz="2000" dirty="0"/>
              <a:t>- doslovné preklady, napr. geografia – zemepis</a:t>
            </a:r>
            <a:br>
              <a:rPr lang="sk-SK" sz="2000" dirty="0"/>
            </a:br>
            <a:br>
              <a:rPr lang="sk-SK" sz="2000" dirty="0"/>
            </a:br>
            <a:r>
              <a:rPr lang="sk-SK" sz="2000" dirty="0"/>
              <a:t> </a:t>
            </a:r>
            <a:br>
              <a:rPr lang="sk-SK" sz="2000" dirty="0"/>
            </a:br>
            <a:br>
              <a:rPr lang="sk-SK" sz="2000" dirty="0"/>
            </a:b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243097825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7"/>
            <a:ext cx="9404723" cy="6098911"/>
          </a:xfrm>
        </p:spPr>
        <p:txBody>
          <a:bodyPr/>
          <a:lstStyle/>
          <a:p>
            <a:br>
              <a:rPr lang="sk-SK" sz="2000" b="1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sk-SK" sz="20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sk-SK" sz="2000" b="1" dirty="0">
                <a:solidFill>
                  <a:schemeClr val="accent1">
                    <a:lumMod val="50000"/>
                  </a:schemeClr>
                </a:solidFill>
              </a:rPr>
              <a:t>3. Skladanie </a:t>
            </a:r>
            <a:r>
              <a:rPr lang="sk-SK" sz="2000" b="1" dirty="0"/>
              <a:t>– </a:t>
            </a:r>
            <a:r>
              <a:rPr lang="sk-SK" sz="2000" dirty="0"/>
              <a:t>spojenie dvoch, alebo viacerých slovotvorných základov</a:t>
            </a:r>
            <a:br>
              <a:rPr lang="sk-SK" sz="2000" dirty="0"/>
            </a:br>
            <a:r>
              <a:rPr lang="sk-SK" sz="2000" dirty="0"/>
              <a:t>–  napr. zem-e-trasenie, život-o-</a:t>
            </a:r>
            <a:r>
              <a:rPr lang="sk-SK" sz="2000" dirty="0" err="1"/>
              <a:t>pis</a:t>
            </a:r>
            <a:r>
              <a:rPr lang="sk-SK" sz="2000" dirty="0"/>
              <a:t>, hor-o-lezec </a:t>
            </a:r>
            <a:br>
              <a:rPr lang="sk-SK" sz="2000" dirty="0"/>
            </a:br>
            <a:r>
              <a:rPr lang="sk-SK" sz="2000" dirty="0"/>
              <a:t> </a:t>
            </a:r>
            <a:br>
              <a:rPr lang="sk-SK" sz="2000" dirty="0"/>
            </a:br>
            <a:r>
              <a:rPr lang="sk-SK" sz="2000" dirty="0"/>
              <a:t>V súčasnej slovenčine pribúdajú slová, ktoré majú jeden slovotvorný základ cudzieho  pôvodu a druhý má domáci pôvod.</a:t>
            </a:r>
            <a:br>
              <a:rPr lang="sk-SK" sz="2000" dirty="0"/>
            </a:br>
            <a:r>
              <a:rPr lang="sk-SK" sz="2000" dirty="0"/>
              <a:t>Napr.: auto-dielňa, web-stránka, </a:t>
            </a:r>
            <a:r>
              <a:rPr lang="sk-SK" sz="2000" dirty="0" err="1"/>
              <a:t>inter</a:t>
            </a:r>
            <a:r>
              <a:rPr lang="sk-SK" sz="2000" dirty="0"/>
              <a:t>-net</a:t>
            </a:r>
            <a:br>
              <a:rPr lang="sk-SK" sz="2000" dirty="0"/>
            </a:br>
            <a:r>
              <a:rPr lang="sk-SK" sz="2000" dirty="0"/>
              <a:t> </a:t>
            </a:r>
            <a:br>
              <a:rPr lang="sk-SK" sz="2000" dirty="0"/>
            </a:br>
            <a:r>
              <a:rPr lang="sk-SK" sz="2000" dirty="0"/>
              <a:t>Skladané slová sa využívajú na tzv. úsporné vyjadrovanie (náučný a administratívny  </a:t>
            </a:r>
            <a:br>
              <a:rPr lang="sk-SK" sz="2000" dirty="0"/>
            </a:br>
            <a:r>
              <a:rPr lang="sk-SK" sz="2000" dirty="0"/>
              <a:t>štýl). </a:t>
            </a:r>
            <a:br>
              <a:rPr lang="sk-SK" sz="2000" dirty="0"/>
            </a:br>
            <a:r>
              <a:rPr lang="sk-SK" sz="2000" dirty="0"/>
              <a:t>Napr.: nos-o-hltan, par-o-plavba, zver-o-lekár </a:t>
            </a:r>
            <a:br>
              <a:rPr lang="sk-SK" sz="2000" dirty="0"/>
            </a:br>
            <a:br>
              <a:rPr lang="sk-SK" sz="2000" dirty="0"/>
            </a:br>
            <a:r>
              <a:rPr lang="sk-SK" sz="2000" dirty="0"/>
              <a:t>Existujú aj hovorovo zložené slová, štylisticky emocionálne zafarbené.</a:t>
            </a:r>
            <a:br>
              <a:rPr lang="sk-SK" sz="2000" dirty="0"/>
            </a:br>
            <a:r>
              <a:rPr lang="sk-SK" sz="2000" dirty="0"/>
              <a:t>  Napr.: čert-vie-prečo, na-</a:t>
            </a:r>
            <a:r>
              <a:rPr lang="sk-SK" sz="2000" dirty="0" err="1"/>
              <a:t>moj</a:t>
            </a:r>
            <a:r>
              <a:rPr lang="sk-SK" sz="2000" dirty="0"/>
              <a:t>-veru</a:t>
            </a:r>
            <a:br>
              <a:rPr lang="sk-SK" sz="2000" dirty="0"/>
            </a:b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31068913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5712412"/>
          </a:xfrm>
        </p:spPr>
        <p:txBody>
          <a:bodyPr/>
          <a:lstStyle/>
          <a:p>
            <a:br>
              <a:rPr lang="sk-SK" sz="1600" b="1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sk-SK" sz="1600" b="1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sk-SK" sz="1600" b="1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sk-SK" sz="1600" b="1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sk-SK" sz="16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sk-SK" sz="1600" b="1" dirty="0">
                <a:solidFill>
                  <a:schemeClr val="accent1">
                    <a:lumMod val="50000"/>
                  </a:schemeClr>
                </a:solidFill>
              </a:rPr>
              <a:t>4. Skracovanie </a:t>
            </a:r>
            <a:r>
              <a:rPr lang="sk-SK" sz="1600" b="1" dirty="0"/>
              <a:t>– </a:t>
            </a:r>
            <a:r>
              <a:rPr lang="sk-SK" sz="1600" dirty="0"/>
              <a:t>nové slová vznikajú zo skrátených častí skracovaných slov, pričom lexikálny význam slov sa skrátením nemení.</a:t>
            </a:r>
            <a:br>
              <a:rPr lang="sk-SK" sz="1600" dirty="0"/>
            </a:br>
            <a:r>
              <a:rPr lang="sk-SK" sz="1600" b="1" dirty="0">
                <a:solidFill>
                  <a:schemeClr val="accent1">
                    <a:lumMod val="50000"/>
                  </a:schemeClr>
                </a:solidFill>
              </a:rPr>
              <a:t> a) administratívne skratky</a:t>
            </a:r>
            <a:r>
              <a:rPr lang="sk-SK" sz="1600" b="1" dirty="0"/>
              <a:t> </a:t>
            </a:r>
            <a:r>
              <a:rPr lang="sk-SK" sz="1600" dirty="0"/>
              <a:t>– vyslovujú sa neskrátené</a:t>
            </a:r>
            <a:br>
              <a:rPr lang="sk-SK" sz="1600" dirty="0"/>
            </a:br>
            <a:r>
              <a:rPr lang="sk-SK" sz="1600" dirty="0"/>
              <a:t>  Napr.: resp., napr., str., ap.</a:t>
            </a:r>
            <a:br>
              <a:rPr lang="sk-SK" sz="1600" dirty="0"/>
            </a:br>
            <a:r>
              <a:rPr lang="sk-SK" sz="1600" b="1" dirty="0">
                <a:solidFill>
                  <a:schemeClr val="accent1">
                    <a:lumMod val="50000"/>
                  </a:schemeClr>
                </a:solidFill>
              </a:rPr>
              <a:t>b) iniciálové skratky </a:t>
            </a:r>
            <a:r>
              <a:rPr lang="sk-SK" sz="1600" b="1" dirty="0"/>
              <a:t>– </a:t>
            </a:r>
            <a:r>
              <a:rPr lang="sk-SK" sz="1600" dirty="0" err="1"/>
              <a:t>vz</a:t>
            </a:r>
            <a:r>
              <a:rPr lang="sk-SK" sz="1600" dirty="0"/>
              <a:t>. z prvých písmen viacslovného názvu </a:t>
            </a:r>
            <a:br>
              <a:rPr lang="sk-SK" sz="1600" dirty="0"/>
            </a:br>
            <a:r>
              <a:rPr lang="sk-SK" sz="1600" dirty="0"/>
              <a:t>  Napr.: SR-Slovenská republika, LOH- letné olympijské hry</a:t>
            </a:r>
            <a:br>
              <a:rPr lang="sk-SK" sz="1600" dirty="0"/>
            </a:br>
            <a:r>
              <a:rPr lang="sk-SK" sz="1600" b="1" dirty="0">
                <a:solidFill>
                  <a:schemeClr val="accent1">
                    <a:lumMod val="50000"/>
                  </a:schemeClr>
                </a:solidFill>
              </a:rPr>
              <a:t>c) skratkové slová </a:t>
            </a:r>
            <a:r>
              <a:rPr lang="sk-SK" sz="1600" b="1" dirty="0"/>
              <a:t>– </a:t>
            </a:r>
            <a:r>
              <a:rPr lang="sk-SK" sz="1600" dirty="0" err="1"/>
              <a:t>vz</a:t>
            </a:r>
            <a:r>
              <a:rPr lang="sk-SK" sz="1600" dirty="0"/>
              <a:t>. spojením začiatočných hlások alebo slabík </a:t>
            </a:r>
            <a:br>
              <a:rPr lang="sk-SK" sz="1600" dirty="0"/>
            </a:br>
            <a:r>
              <a:rPr lang="sk-SK" sz="1600" dirty="0"/>
              <a:t>  viacslovného názvu</a:t>
            </a:r>
            <a:br>
              <a:rPr lang="sk-SK" sz="1600" dirty="0"/>
            </a:br>
            <a:r>
              <a:rPr lang="sk-SK" sz="1600" dirty="0"/>
              <a:t>  Napr.: </a:t>
            </a:r>
            <a:r>
              <a:rPr lang="sk-SK" sz="1600" dirty="0" err="1"/>
              <a:t>sitcom</a:t>
            </a:r>
            <a:r>
              <a:rPr lang="sk-SK" sz="1600" dirty="0"/>
              <a:t>, TANAP</a:t>
            </a:r>
            <a:br>
              <a:rPr lang="sk-SK" sz="1600" dirty="0"/>
            </a:br>
            <a:br>
              <a:rPr lang="sk-SK" sz="1600" dirty="0"/>
            </a:br>
            <a:r>
              <a:rPr lang="sk-SK" sz="1600" b="1" dirty="0">
                <a:solidFill>
                  <a:schemeClr val="accent1">
                    <a:lumMod val="50000"/>
                  </a:schemeClr>
                </a:solidFill>
              </a:rPr>
              <a:t>d) ustálené značky </a:t>
            </a:r>
            <a:r>
              <a:rPr lang="sk-SK" sz="1600" b="1" dirty="0"/>
              <a:t>–  </a:t>
            </a:r>
            <a:r>
              <a:rPr lang="sk-SK" sz="1600" dirty="0"/>
              <a:t>vyslovujú sa neskrátené, za nimi nikdy bodka!</a:t>
            </a:r>
            <a:br>
              <a:rPr lang="sk-SK" sz="1600" dirty="0"/>
            </a:br>
            <a:r>
              <a:rPr lang="sk-SK" sz="1600" b="1" dirty="0"/>
              <a:t>  </a:t>
            </a:r>
            <a:r>
              <a:rPr lang="sk-SK" sz="1600" dirty="0"/>
              <a:t>Napr.: km, g, dm, l</a:t>
            </a:r>
            <a:br>
              <a:rPr lang="sk-SK" sz="1600" dirty="0"/>
            </a:br>
            <a:r>
              <a:rPr lang="sk-SK" sz="1600" dirty="0"/>
              <a:t> </a:t>
            </a:r>
            <a:br>
              <a:rPr lang="sk-SK" sz="1600" dirty="0"/>
            </a:br>
            <a:br>
              <a:rPr lang="sk-SK" dirty="0"/>
            </a:b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237217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282046"/>
            <a:ext cx="8946541" cy="4966354"/>
          </a:xfrm>
        </p:spPr>
        <p:txBody>
          <a:bodyPr>
            <a:normAutofit/>
          </a:bodyPr>
          <a:lstStyle/>
          <a:p>
            <a:r>
              <a:rPr lang="sk-SK" b="1" dirty="0">
                <a:solidFill>
                  <a:schemeClr val="accent1">
                    <a:lumMod val="50000"/>
                  </a:schemeClr>
                </a:solidFill>
              </a:rPr>
              <a:t>Tvorenie ustálených slovných spojení : </a:t>
            </a:r>
            <a:r>
              <a:rPr lang="sk-SK" dirty="0"/>
              <a:t>Slovnú zásobu obohacujú aj ustálené slovné pomenovania (frazeologizmy, príslovia, porekadlá), obrazné pomenovania, okrídlené výrazy…</a:t>
            </a:r>
          </a:p>
          <a:p>
            <a:r>
              <a:rPr lang="sk-SK" b="1" dirty="0">
                <a:solidFill>
                  <a:schemeClr val="accent1">
                    <a:lumMod val="50000"/>
                  </a:schemeClr>
                </a:solidFill>
              </a:rPr>
              <a:t>Frazeologizmy alebo frazeologické jednotky</a:t>
            </a:r>
            <a:r>
              <a:rPr lang="sk-SK" dirty="0"/>
              <a:t> sú viacslovné ustálené pomenovania, ktoré skutočnosť pomenúvajú </a:t>
            </a:r>
            <a:r>
              <a:rPr lang="sk-SK" b="1" dirty="0">
                <a:solidFill>
                  <a:schemeClr val="accent1">
                    <a:lumMod val="50000"/>
                  </a:schemeClr>
                </a:solidFill>
              </a:rPr>
              <a:t>nepriamo</a:t>
            </a:r>
            <a:r>
              <a:rPr lang="sk-SK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r>
              <a:rPr lang="sk-SK" b="1" dirty="0">
                <a:solidFill>
                  <a:schemeClr val="accent1">
                    <a:lumMod val="50000"/>
                  </a:schemeClr>
                </a:solidFill>
              </a:rPr>
              <a:t>Frazeologizmy</a:t>
            </a:r>
            <a:r>
              <a:rPr lang="sk-SK" dirty="0">
                <a:solidFill>
                  <a:schemeClr val="accent1">
                    <a:lumMod val="50000"/>
                  </a:schemeClr>
                </a:solidFill>
              </a:rPr>
              <a:t> </a:t>
            </a:r>
            <a:r>
              <a:rPr lang="sk-SK" dirty="0"/>
              <a:t>sa skladajú z dvoch alebo viacerých slov alebo majú podobu vety.</a:t>
            </a:r>
          </a:p>
          <a:p>
            <a:r>
              <a:rPr lang="sk-SK" b="1" dirty="0">
                <a:solidFill>
                  <a:schemeClr val="accent1">
                    <a:lumMod val="50000"/>
                  </a:schemeClr>
                </a:solidFill>
              </a:rPr>
              <a:t>Frazeologizmy</a:t>
            </a:r>
            <a:r>
              <a:rPr lang="sk-SK" dirty="0"/>
              <a:t> majú ako celok obrazný význam.</a:t>
            </a:r>
          </a:p>
          <a:p>
            <a:r>
              <a:rPr lang="sk-SK" b="1" dirty="0">
                <a:solidFill>
                  <a:schemeClr val="accent1">
                    <a:lumMod val="50000"/>
                  </a:schemeClr>
                </a:solidFill>
              </a:rPr>
              <a:t>Frazeologizmy</a:t>
            </a:r>
            <a:r>
              <a:rPr lang="sk-SK" dirty="0"/>
              <a:t> sa používajú v bežnej i umeleckej reči. 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70636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499622"/>
            <a:ext cx="8946541" cy="574877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dirty="0"/>
              <a:t> </a:t>
            </a:r>
          </a:p>
          <a:p>
            <a:r>
              <a:rPr lang="sk-SK" b="1" dirty="0">
                <a:solidFill>
                  <a:schemeClr val="accent1">
                    <a:lumMod val="50000"/>
                  </a:schemeClr>
                </a:solidFill>
              </a:rPr>
              <a:t>Frazeologizmami môžeme:</a:t>
            </a:r>
          </a:p>
          <a:p>
            <a:r>
              <a:rPr lang="sk-SK" dirty="0"/>
              <a:t>zdôrazniť určitú vlastnosť predmetu,</a:t>
            </a:r>
          </a:p>
          <a:p>
            <a:r>
              <a:rPr lang="sk-SK" dirty="0"/>
              <a:t>vyjadriť sa názornejšie,</a:t>
            </a:r>
          </a:p>
          <a:p>
            <a:r>
              <a:rPr lang="sk-SK" dirty="0"/>
              <a:t>vyjadriť sa s citovým zaujatím.</a:t>
            </a:r>
          </a:p>
          <a:p>
            <a:pPr marL="0" indent="0">
              <a:buNone/>
            </a:pPr>
            <a:r>
              <a:rPr lang="sk-SK" dirty="0"/>
              <a:t> </a:t>
            </a:r>
          </a:p>
          <a:p>
            <a:r>
              <a:rPr lang="sk-SK" b="1" dirty="0">
                <a:solidFill>
                  <a:schemeClr val="accent1">
                    <a:lumMod val="50000"/>
                  </a:schemeClr>
                </a:solidFill>
              </a:rPr>
              <a:t>Medzi frazeologizmy patria:</a:t>
            </a:r>
            <a:endParaRPr lang="sk-SK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sk-SK" dirty="0"/>
              <a:t>Príslovia (je ustálené slovné spojenie, ktoré obrazne pomenúva nejaký jav a </a:t>
            </a:r>
            <a:r>
              <a:rPr lang="sk-SK" b="1" dirty="0"/>
              <a:t>prináša isté poučenie)</a:t>
            </a:r>
            <a:endParaRPr lang="sk-SK" dirty="0"/>
          </a:p>
          <a:p>
            <a:r>
              <a:rPr lang="sk-SK" dirty="0"/>
              <a:t>Porekadlá (je ustálené slovné spojenie, ktoré obrazne pomenúva nejaký jav)</a:t>
            </a:r>
          </a:p>
          <a:p>
            <a:r>
              <a:rPr lang="sk-SK" dirty="0"/>
              <a:t>Prirovnania (je výrazový prostriedok, ktorý porovnáva jeden predmet s iným na základe podobnosti alebo zhodných vlastností)</a:t>
            </a:r>
          </a:p>
          <a:p>
            <a:r>
              <a:rPr lang="sk-SK" dirty="0"/>
              <a:t>Pranostiky ( je ľudová múdrosť s predpoveďou počasia alebo životnou skúsenosťou.)</a:t>
            </a:r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94494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7"/>
            <a:ext cx="9404723" cy="6193179"/>
          </a:xfrm>
        </p:spPr>
        <p:txBody>
          <a:bodyPr/>
          <a:lstStyle/>
          <a:p>
            <a:br>
              <a:rPr lang="sk-SK" sz="2000" b="1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sk-SK" sz="2000" b="1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sk-SK" sz="20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sk-SK" sz="2000" b="1" dirty="0">
                <a:solidFill>
                  <a:schemeClr val="accent1">
                    <a:lumMod val="50000"/>
                  </a:schemeClr>
                </a:solidFill>
              </a:rPr>
              <a:t>5. Multiverbizácia </a:t>
            </a:r>
            <a:r>
              <a:rPr lang="sk-SK" sz="2000" b="1" dirty="0"/>
              <a:t>- </a:t>
            </a:r>
            <a:r>
              <a:rPr lang="sk-SK" sz="2000" dirty="0"/>
              <a:t>Multiverbizačné spojenia sú také viacslovné (najčastejšie  dvojslovné) výrazy, ktoré existujú popri svojich synonymných jednoslovných ekvivalentoch. Multiverbizácia je teda utvorenie </a:t>
            </a:r>
            <a:r>
              <a:rPr lang="sk-SK" sz="2000" b="1" dirty="0"/>
              <a:t>viacslovného výrazu z jednoslovného synonymného ekvivalentu:</a:t>
            </a:r>
            <a:br>
              <a:rPr lang="sk-SK" sz="2000" dirty="0"/>
            </a:br>
            <a:r>
              <a:rPr lang="sk-SK" sz="2000" dirty="0"/>
              <a:t>Napr.: súhlasiť - dať súhlas, dokázať -  podať dôkaz, v súčasnosti -  v súčasnej dobe,  zaujímavo -  zaujímavým spôsobom </a:t>
            </a:r>
            <a:br>
              <a:rPr lang="sk-SK" sz="2000" dirty="0"/>
            </a:br>
            <a:br>
              <a:rPr lang="sk-SK" sz="2000" dirty="0"/>
            </a:br>
            <a:r>
              <a:rPr lang="sk-SK" sz="2000" dirty="0"/>
              <a:t>Multiverbizačné spojenia sú v porovnaní so svojimi jednoslovnými ekvivalentami  </a:t>
            </a:r>
            <a:br>
              <a:rPr lang="sk-SK" sz="2000" dirty="0"/>
            </a:br>
            <a:r>
              <a:rPr lang="sk-SK" sz="2000" dirty="0"/>
              <a:t>oficiálnejšie, knižnejšie:</a:t>
            </a:r>
            <a:br>
              <a:rPr lang="sk-SK" sz="2000" dirty="0"/>
            </a:br>
            <a:r>
              <a:rPr lang="sk-SK" sz="2000" dirty="0"/>
              <a:t>Napr.: namietnuť – vzniesť námietku, opýtať sa – položiť/predostrieť otázku</a:t>
            </a:r>
          </a:p>
        </p:txBody>
      </p:sp>
    </p:spTree>
    <p:extLst>
      <p:ext uri="{BB962C8B-B14F-4D97-AF65-F5344CB8AC3E}">
        <p14:creationId xmlns:p14="http://schemas.microsoft.com/office/powerpoint/2010/main" val="27666365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19</TotalTime>
  <Words>44</Words>
  <Application>Microsoft Office PowerPoint</Application>
  <PresentationFormat>Širokoúhlá obrazovka</PresentationFormat>
  <Paragraphs>33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Wingdings</vt:lpstr>
      <vt:lpstr>Wingdings 3</vt:lpstr>
      <vt:lpstr>Ion</vt:lpstr>
      <vt:lpstr> Spôsoby obohacovania slovnej zásoby </vt:lpstr>
      <vt:lpstr>Prezentace aplikace PowerPoint</vt:lpstr>
      <vt:lpstr>1. Odvodzovanie - najproduktívnejší spôsob obohacovania slovnej zásoby.   Slovotvorná štruktúra slova: - Vždy je dvojčlenná (binárna), každé slovo (okrem niektorých skratiek a značiek) sa člení na slovotvorný základ a slovotvorný formant.  Slovotvorný základ (SZ): - t.j. tá časť odvodeného slova, ktorá je totožná s tvaroslovným základom a je nositeľom základného lexikálneho významu. Napr. škol-a, od-včera, troj-ica, skák-ať.   Slovotvorný formant (SF): - t.j. tá časť odvodeného slova, ktorá sa pripája k slovotvornému základu (zaň alebo predeň) a významovo alebo funkčne ho modifikuje, obmieňa, ale novovytvorené slovo má význam iba ako celok, spája sa v ňom štylistická hodnota základového slova a štylistické zafarbenie slovotvorného formantu. Slovotvorným formantom môže byť napr.: -  slovotvorná prípona: napr. chod-ec, vlastn-ík, noč-ný, -  slovotvorná predpona: napr. proti-hráč, do-dnes, pred-zápas -  kombinácia predpony a prípony: napr. bez-charakter-ný, pod-voz-ok.   </vt:lpstr>
      <vt:lpstr> 2. Preberanie slov z iných jazykov - spôsob obohacovania slovnej zásoby.   Slová sa podľa pôvodu delia na: - domáce slová – pochádzajú z nášho jazyka - prevzaté slová – ich cudzí pôvod už nepociťujeme – zdomácneli, t.j. prispôsobili sa pravopisne aj výslovnostne, využívajú sa vo všetkých štýloch, k takýmto slovám zaraďujeme aj kalky - cudzie slová – pociťujeme ich cudzí pôvod, aj internacionalizmy (výskyt aspoň v 3 jazykoch, t.j. medzinárodné slová), zväčša grécky a latinský pôvod, napr. bios, logos, grafo, mono-, poly-.   Kalky:  - doslovné preklady, napr. geografia – zemepis     </vt:lpstr>
      <vt:lpstr>  3. Skladanie – spojenie dvoch, alebo viacerých slovotvorných základov –  napr. zem-e-trasenie, život-o-pis, hor-o-lezec    V súčasnej slovenčine pribúdajú slová, ktoré majú jeden slovotvorný základ cudzieho  pôvodu a druhý má domáci pôvod. Napr.: auto-dielňa, web-stránka, inter-net   Skladané slová sa využívajú na tzv. úsporné vyjadrovanie (náučný a administratívny   štýl).  Napr.: nos-o-hltan, par-o-plavba, zver-o-lekár   Existujú aj hovorovo zložené slová, štylisticky emocionálne zafarbené.   Napr.: čert-vie-prečo, na-moj-veru </vt:lpstr>
      <vt:lpstr>     4. Skracovanie – nové slová vznikajú zo skrátených častí skracovaných slov, pričom lexikálny význam slov sa skrátením nemení.  a) administratívne skratky – vyslovujú sa neskrátené   Napr.: resp., napr., str., ap. b) iniciálové skratky – vz. z prvých písmen viacslovného názvu    Napr.: SR-Slovenská republika, LOH- letné olympijské hry c) skratkové slová – vz. spojením začiatočných hlások alebo slabík    viacslovného názvu   Napr.: sitcom, TANAP  d) ustálené značky –  vyslovujú sa neskrátené, za nimi nikdy bodka!   Napr.: km, g, dm, l    </vt:lpstr>
      <vt:lpstr>Prezentace aplikace PowerPoint</vt:lpstr>
      <vt:lpstr>Prezentace aplikace PowerPoint</vt:lpstr>
      <vt:lpstr>   5. Multiverbizácia - Multiverbizačné spojenia sú také viacslovné (najčastejšie  dvojslovné) výrazy, ktoré existujú popri svojich synonymných jednoslovných ekvivalentoch. Multiverbizácia je teda utvorenie viacslovného výrazu z jednoslovného synonymného ekvivalentu: Napr.: súhlasiť - dať súhlas, dokázať -  podať dôkaz, v súčasnosti -  v súčasnej dobe,  zaujímavo -  zaujímavým spôsobom   Multiverbizačné spojenia sú v porovnaní so svojimi jednoslovnými ekvivalentami   oficiálnejšie, knižnejšie: Napr.: namietnuť – vzniesť námietku, opýtať sa – položiť/predostrieť otázku</vt:lpstr>
      <vt:lpstr>  6. Univerbizácia - Opakom multiverbizácie je univerbizácia, teda tvorenie jednoslovnýchpomenovaní z viacslovných ekvivalentov  Univerbizované štruktúry vznikajú v bežnom hovorenom jazyku, ktorý charakterizuje výrazná tendencia používať jednoslovné pomenovania – skrátené výrazy (ekonomickosť komunikácie). Najznámejší a najrozšírenejší je v slovenčine spôsob univerbizácie deriváciou: výpadová cesta – výpadovka, kultúrny dom – kulturák, stahovacie vozidlo – sťahovák  Pomerne málo slov pri univerbizácii sa tvorí substantivizáciou. Aj tu, podobne ako pri derivácii, ide vlastne o substantivizáciu atribútu: hlavný (čašník), nočná (smena), trvalá (ondulácia), bronzová medaila – bronz </vt:lpstr>
      <vt:lpstr>  V súčasnosti sa vo veľkej miere uplatňuje aj tvorenie univerbizovaných slov s využitím synekdochy. Vyskytujú sa predovšetkým v publicistických textoch, a ešte častejšie v titulkoch a medzititulkoch. Mechanizmus synekdochy je založený na tom, že viacslovné pomenovanie začne zastupovať určujúci člen: vrh guľou – guľa, skok do diaľky – diaľka   Takisto počet univerbizovaných kompozít v súčasnej spisovnej slovenčine narastá. Ide o typ univerbizácie, kde sa viacslovné spojenie so zložitejšou gramatickou formou mení na zložené slovo, ktoré sa stáva východiskom ďalšieho odvodzovania: hráč stredu poľa – stredopoliar, zápasník vo voľnom štýle – voľnoštýliar     </vt:lpstr>
      <vt:lpstr>Ďakujem za pozornosť 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Spôsoby obohacovania slovnej zásoby </dc:title>
  <dc:creator>Zdenka Marunčiaková</dc:creator>
  <cp:lastModifiedBy>Zdenko Marunčiak</cp:lastModifiedBy>
  <cp:revision>3</cp:revision>
  <dcterms:created xsi:type="dcterms:W3CDTF">2016-12-05T18:35:22Z</dcterms:created>
  <dcterms:modified xsi:type="dcterms:W3CDTF">2017-05-02T14:43:42Z</dcterms:modified>
</cp:coreProperties>
</file>