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F9099-2C00-451A-BDC4-995BD0C405B8}" type="datetimeFigureOut">
              <a:rPr lang="sk-SK" smtClean="0"/>
              <a:pPr/>
              <a:t>8. 12. 2016</a:t>
            </a:fld>
            <a:endParaRPr lang="sk-SK"/>
          </a:p>
        </p:txBody>
      </p:sp>
      <p:sp>
        <p:nvSpPr>
          <p:cNvPr id="20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3547A-CC89-44A8-89BD-4CBB6D3CC07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F9099-2C00-451A-BDC4-995BD0C405B8}" type="datetimeFigureOut">
              <a:rPr lang="sk-SK" smtClean="0"/>
              <a:pPr/>
              <a:t>8. 12. 2016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3547A-CC89-44A8-89BD-4CBB6D3CC07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F9099-2C00-451A-BDC4-995BD0C405B8}" type="datetimeFigureOut">
              <a:rPr lang="sk-SK" smtClean="0"/>
              <a:pPr/>
              <a:t>8. 12. 2016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3547A-CC89-44A8-89BD-4CBB6D3CC07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F9099-2C00-451A-BDC4-995BD0C405B8}" type="datetimeFigureOut">
              <a:rPr lang="sk-SK" smtClean="0"/>
              <a:pPr/>
              <a:t>8. 12. 2016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3547A-CC89-44A8-89BD-4CBB6D3CC07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F9099-2C00-451A-BDC4-995BD0C405B8}" type="datetimeFigureOut">
              <a:rPr lang="sk-SK" smtClean="0"/>
              <a:pPr/>
              <a:t>8. 12. 2016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3547A-CC89-44A8-89BD-4CBB6D3CC07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F9099-2C00-451A-BDC4-995BD0C405B8}" type="datetimeFigureOut">
              <a:rPr lang="sk-SK" smtClean="0"/>
              <a:pPr/>
              <a:t>8. 12. 2016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3547A-CC89-44A8-89BD-4CBB6D3CC07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F9099-2C00-451A-BDC4-995BD0C405B8}" type="datetimeFigureOut">
              <a:rPr lang="sk-SK" smtClean="0"/>
              <a:pPr/>
              <a:t>8. 12. 2016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3547A-CC89-44A8-89BD-4CBB6D3CC07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F9099-2C00-451A-BDC4-995BD0C405B8}" type="datetimeFigureOut">
              <a:rPr lang="sk-SK" smtClean="0"/>
              <a:pPr/>
              <a:t>8. 12. 2016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3547A-CC89-44A8-89BD-4CBB6D3CC07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F9099-2C00-451A-BDC4-995BD0C405B8}" type="datetimeFigureOut">
              <a:rPr lang="sk-SK" smtClean="0"/>
              <a:pPr/>
              <a:t>8. 12. 2016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3547A-CC89-44A8-89BD-4CBB6D3CC07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Obdĺž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F9099-2C00-451A-BDC4-995BD0C405B8}" type="datetimeFigureOut">
              <a:rPr lang="sk-SK" smtClean="0"/>
              <a:pPr/>
              <a:t>8. 12. 2016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3547A-CC89-44A8-89BD-4CBB6D3CC07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F9099-2C00-451A-BDC4-995BD0C405B8}" type="datetimeFigureOut">
              <a:rPr lang="sk-SK" smtClean="0"/>
              <a:pPr/>
              <a:t>8. 12. 2016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3547A-CC89-44A8-89BD-4CBB6D3CC07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9" name="Vývojový 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7CF9099-2C00-451A-BDC4-995BD0C405B8}" type="datetimeFigureOut">
              <a:rPr lang="sk-SK" smtClean="0"/>
              <a:pPr/>
              <a:t>8. 12. 2016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8D3547A-CC89-44A8-89BD-4CBB6D3CC07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5" name="Obdĺž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Neplnovýznamové slovné druhy</a:t>
            </a:r>
            <a:br>
              <a:rPr lang="sk-SK" dirty="0" smtClean="0"/>
            </a:b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1357298"/>
            <a:ext cx="7406640" cy="4714908"/>
          </a:xfrm>
        </p:spPr>
        <p:txBody>
          <a:bodyPr>
            <a:normAutofit/>
          </a:bodyPr>
          <a:lstStyle/>
          <a:p>
            <a:r>
              <a:rPr lang="sk-SK" sz="1600" dirty="0" smtClean="0"/>
              <a:t>Neplnovýznamové : </a:t>
            </a:r>
          </a:p>
          <a:p>
            <a:r>
              <a:rPr lang="sk-SK" sz="1600" dirty="0" smtClean="0"/>
              <a:t>- </a:t>
            </a:r>
            <a:r>
              <a:rPr lang="sk-SK" sz="1600" b="1" dirty="0" smtClean="0"/>
              <a:t>neohybný</a:t>
            </a:r>
            <a:r>
              <a:rPr lang="sk-SK" sz="1600" dirty="0" smtClean="0"/>
              <a:t> slovný druh</a:t>
            </a:r>
            <a:br>
              <a:rPr lang="sk-SK" sz="1600" dirty="0" smtClean="0"/>
            </a:br>
            <a:r>
              <a:rPr lang="sk-SK" sz="1600" dirty="0" smtClean="0"/>
              <a:t>- ne</a:t>
            </a:r>
            <a:r>
              <a:rPr lang="sk-SK" sz="1600" b="1" dirty="0" smtClean="0"/>
              <a:t>plnovýznamový</a:t>
            </a:r>
            <a:r>
              <a:rPr lang="sk-SK" sz="1600" dirty="0" smtClean="0"/>
              <a:t> slovný druh</a:t>
            </a:r>
            <a:br>
              <a:rPr lang="sk-SK" sz="1600" dirty="0" smtClean="0"/>
            </a:br>
            <a:r>
              <a:rPr lang="sk-SK" sz="1600" dirty="0" smtClean="0"/>
              <a:t>- </a:t>
            </a:r>
            <a:r>
              <a:rPr lang="sk-SK" sz="1600" b="1" dirty="0" smtClean="0"/>
              <a:t>nemajú</a:t>
            </a:r>
            <a:r>
              <a:rPr lang="sk-SK" sz="1600" dirty="0" smtClean="0"/>
              <a:t> funkciu</a:t>
            </a:r>
            <a:r>
              <a:rPr lang="sk-SK" sz="1600" b="1" dirty="0" smtClean="0"/>
              <a:t> vetného člena</a:t>
            </a:r>
            <a:endParaRPr lang="sk-SK" sz="1600" dirty="0" smtClean="0"/>
          </a:p>
          <a:p>
            <a:endParaRPr lang="sk-SK" sz="1600" dirty="0" smtClean="0"/>
          </a:p>
          <a:p>
            <a:r>
              <a:rPr lang="sk-SK" sz="1600" dirty="0" smtClean="0"/>
              <a:t>Sú to : častice , predložky , spojky , citoslovcia </a:t>
            </a:r>
          </a:p>
          <a:p>
            <a:endParaRPr lang="sk-SK" sz="1600" dirty="0" smtClean="0"/>
          </a:p>
          <a:p>
            <a:r>
              <a:rPr lang="sk-SK" sz="1600" dirty="0" smtClean="0">
                <a:solidFill>
                  <a:srgbClr val="FF0000"/>
                </a:solidFill>
              </a:rPr>
              <a:t>PREDLOŽKY</a:t>
            </a:r>
            <a:r>
              <a:rPr lang="sk-SK" sz="1600" dirty="0" smtClean="0"/>
              <a:t>:  1. prvotné – </a:t>
            </a:r>
            <a:r>
              <a:rPr lang="sk-SK" sz="1600" dirty="0" err="1" smtClean="0"/>
              <a:t>napr</a:t>
            </a:r>
            <a:r>
              <a:rPr lang="sk-SK" sz="1600" dirty="0" smtClean="0"/>
              <a:t> :</a:t>
            </a:r>
            <a:endParaRPr lang="sk-SK" dirty="0" smtClean="0"/>
          </a:p>
          <a:p>
            <a:pPr lvl="2"/>
            <a:r>
              <a:rPr lang="sk-SK" sz="1400" dirty="0" smtClean="0"/>
              <a:t>bez, do, k (ku), na, nad, od, po, pod, pre, pred, pri, s (so), v (vo), z (zo)  </a:t>
            </a:r>
          </a:p>
          <a:p>
            <a:r>
              <a:rPr lang="sk-SK" sz="1600" dirty="0" smtClean="0"/>
              <a:t>                        b) zložené z prvotných : </a:t>
            </a:r>
            <a:r>
              <a:rPr lang="sk-SK" sz="1600" dirty="0" err="1" smtClean="0"/>
              <a:t>napr</a:t>
            </a:r>
            <a:r>
              <a:rPr lang="sk-SK" sz="1600" dirty="0" smtClean="0"/>
              <a:t> - poza, ponad, popod, spoza, spopod, spomedzi, zozadu </a:t>
            </a:r>
          </a:p>
          <a:p>
            <a:r>
              <a:rPr lang="sk-SK" sz="1600" dirty="0" smtClean="0"/>
              <a:t>                      2. druhotné </a:t>
            </a:r>
          </a:p>
          <a:p>
            <a:endParaRPr lang="sk-SK" sz="1600" dirty="0" smtClean="0"/>
          </a:p>
          <a:p>
            <a:r>
              <a:rPr lang="sk-SK" sz="1600" dirty="0" smtClean="0"/>
              <a:t>SPODOBOVANIE PREDLOŽIEK</a:t>
            </a:r>
          </a:p>
          <a:p>
            <a:r>
              <a:rPr lang="sk-SK" sz="1600" dirty="0" smtClean="0"/>
              <a:t>VOKALIZÁCIA PREDOŽIEK</a:t>
            </a:r>
            <a:endParaRPr lang="sk-SK" sz="1600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2852"/>
            <a:ext cx="7498080" cy="61055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k-SK" sz="1800" dirty="0" smtClean="0">
                <a:solidFill>
                  <a:srgbClr val="FF0000"/>
                </a:solidFill>
              </a:rPr>
              <a:t>SPOJKY</a:t>
            </a:r>
            <a:r>
              <a:rPr lang="sk-SK" sz="2000" dirty="0" smtClean="0">
                <a:solidFill>
                  <a:srgbClr val="FF0000"/>
                </a:solidFill>
              </a:rPr>
              <a:t>:</a:t>
            </a:r>
            <a:r>
              <a:rPr lang="sk-SK" sz="1800" b="1" dirty="0" smtClean="0"/>
              <a:t> </a:t>
            </a:r>
            <a:r>
              <a:rPr lang="sk-SK" sz="1800" dirty="0" smtClean="0"/>
              <a:t>Neplnovýznamový slovný druh. Spájajú slová (mama a dieťa) alebo vety (Zaplatil a odišiel.) Neohybný slovný druh. Nemá gramatické kategórie.</a:t>
            </a:r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 DELENIE:  1. priraďovacie</a:t>
            </a:r>
          </a:p>
          <a:p>
            <a:pPr>
              <a:buNone/>
            </a:pPr>
            <a:r>
              <a:rPr lang="sk-SK" sz="2000" dirty="0" smtClean="0"/>
              <a:t>                 2. podraďovacie</a:t>
            </a:r>
          </a:p>
          <a:p>
            <a:pPr>
              <a:buNone/>
            </a:pPr>
            <a:endParaRPr lang="sk-SK" sz="2000" dirty="0" smtClean="0"/>
          </a:p>
          <a:p>
            <a:pPr marL="425196" indent="-342900">
              <a:buNone/>
            </a:pPr>
            <a:r>
              <a:rPr lang="sk-SK" sz="1600" dirty="0" smtClean="0"/>
              <a:t>    </a:t>
            </a:r>
          </a:p>
          <a:p>
            <a:pPr marL="425196" indent="-342900">
              <a:buNone/>
            </a:pPr>
            <a:r>
              <a:rPr lang="sk-SK" sz="1600" dirty="0" smtClean="0"/>
              <a:t> 1. a)  </a:t>
            </a:r>
            <a:r>
              <a:rPr lang="sk-SK" sz="1600" b="1" dirty="0" smtClean="0"/>
              <a:t>zlučovacie</a:t>
            </a:r>
            <a:r>
              <a:rPr lang="sk-SK" sz="1600" dirty="0" smtClean="0"/>
              <a:t> (a, i, aj, ani, ako i, ako ani,..)</a:t>
            </a:r>
            <a:br>
              <a:rPr lang="sk-SK" sz="1600" dirty="0" smtClean="0"/>
            </a:br>
            <a:r>
              <a:rPr lang="sk-SK" sz="1600" dirty="0" smtClean="0"/>
              <a:t>b) </a:t>
            </a:r>
            <a:r>
              <a:rPr lang="sk-SK" sz="1600" b="1" dirty="0" smtClean="0"/>
              <a:t>stupňovacie</a:t>
            </a:r>
            <a:r>
              <a:rPr lang="sk-SK" sz="1600" dirty="0" smtClean="0"/>
              <a:t> (ba, ba aj, ba ani, ba dokonca, nielen – ale aj,..)</a:t>
            </a:r>
            <a:br>
              <a:rPr lang="sk-SK" sz="1600" dirty="0" smtClean="0"/>
            </a:br>
            <a:r>
              <a:rPr lang="sk-SK" sz="1600" dirty="0" smtClean="0"/>
              <a:t>c)  </a:t>
            </a:r>
            <a:r>
              <a:rPr lang="sk-SK" sz="1600" b="1" dirty="0" smtClean="0"/>
              <a:t>odporovacie</a:t>
            </a:r>
            <a:r>
              <a:rPr lang="sk-SK" sz="1600" dirty="0" smtClean="0"/>
              <a:t> (ale, avšak, iba, lenže, no, predsa, a jednako, a napriek tomu,..)</a:t>
            </a:r>
            <a:br>
              <a:rPr lang="sk-SK" sz="1600" dirty="0" smtClean="0"/>
            </a:br>
            <a:r>
              <a:rPr lang="sk-SK" sz="1600" dirty="0" smtClean="0"/>
              <a:t>d) </a:t>
            </a:r>
            <a:r>
              <a:rPr lang="sk-SK" sz="1600" b="1" dirty="0" smtClean="0"/>
              <a:t>vylučovacie</a:t>
            </a:r>
            <a:r>
              <a:rPr lang="sk-SK" sz="1600" dirty="0" smtClean="0"/>
              <a:t> (alebo, buď, či, </a:t>
            </a:r>
            <a:r>
              <a:rPr lang="sk-SK" sz="1600" dirty="0" err="1" smtClean="0"/>
              <a:t>alebo-alebo</a:t>
            </a:r>
            <a:r>
              <a:rPr lang="sk-SK" sz="1600" dirty="0" smtClean="0"/>
              <a:t>, </a:t>
            </a:r>
            <a:r>
              <a:rPr lang="sk-SK" sz="1600" dirty="0" err="1" smtClean="0"/>
              <a:t>buď-buď</a:t>
            </a:r>
            <a:r>
              <a:rPr lang="sk-SK" sz="1600" dirty="0" smtClean="0"/>
              <a:t>,..)</a:t>
            </a:r>
          </a:p>
          <a:p>
            <a:pPr lvl="0">
              <a:buNone/>
            </a:pPr>
            <a:r>
              <a:rPr lang="sk-SK" sz="1600" dirty="0" smtClean="0">
                <a:solidFill>
                  <a:srgbClr val="002060"/>
                </a:solidFill>
              </a:rPr>
              <a:t>   2.  </a:t>
            </a:r>
            <a:r>
              <a:rPr lang="sk-SK" sz="1600" u="sng" dirty="0" smtClean="0"/>
              <a:t>a)  </a:t>
            </a:r>
            <a:r>
              <a:rPr lang="sk-SK" sz="1600" b="1" u="sng" dirty="0" smtClean="0"/>
              <a:t>podmetové</a:t>
            </a:r>
            <a:r>
              <a:rPr lang="sk-SK" sz="1600" u="sng" dirty="0" smtClean="0"/>
              <a:t> (že, čo,..)</a:t>
            </a:r>
            <a:br>
              <a:rPr lang="sk-SK" sz="1600" u="sng" dirty="0" smtClean="0"/>
            </a:br>
            <a:r>
              <a:rPr lang="sk-SK" sz="1600" u="sng" dirty="0" smtClean="0"/>
              <a:t>  b) </a:t>
            </a:r>
            <a:r>
              <a:rPr lang="sk-SK" sz="1600" b="1" u="sng" dirty="0" smtClean="0"/>
              <a:t>prísudkové</a:t>
            </a:r>
            <a:r>
              <a:rPr lang="sk-SK" sz="1600" u="sng" dirty="0" smtClean="0"/>
              <a:t> (čo, ako,..)</a:t>
            </a:r>
            <a:br>
              <a:rPr lang="sk-SK" sz="1600" u="sng" dirty="0" smtClean="0"/>
            </a:br>
            <a:r>
              <a:rPr lang="sk-SK" sz="1600" u="sng" dirty="0" smtClean="0"/>
              <a:t>  c)  </a:t>
            </a:r>
            <a:r>
              <a:rPr lang="sk-SK" sz="1600" b="1" u="sng" dirty="0" smtClean="0"/>
              <a:t>predmetové</a:t>
            </a:r>
            <a:r>
              <a:rPr lang="sk-SK" sz="1600" u="sng" dirty="0" smtClean="0"/>
              <a:t> (že, aby, či, ako,..)</a:t>
            </a:r>
            <a:br>
              <a:rPr lang="sk-SK" sz="1600" u="sng" dirty="0" smtClean="0"/>
            </a:br>
            <a:r>
              <a:rPr lang="sk-SK" sz="1600" u="sng" dirty="0" smtClean="0"/>
              <a:t>  d) </a:t>
            </a:r>
            <a:r>
              <a:rPr lang="sk-SK" sz="1600" b="1" u="sng" dirty="0" smtClean="0"/>
              <a:t>prívlastkové</a:t>
            </a:r>
            <a:r>
              <a:rPr lang="sk-SK" sz="1600" u="sng" dirty="0" smtClean="0"/>
              <a:t> (ako, že, či,..)</a:t>
            </a:r>
            <a:br>
              <a:rPr lang="sk-SK" sz="1600" u="sng" dirty="0" smtClean="0"/>
            </a:br>
            <a:r>
              <a:rPr lang="sk-SK" sz="1600" u="sng" dirty="0" smtClean="0"/>
              <a:t>  e) </a:t>
            </a:r>
            <a:r>
              <a:rPr lang="sk-SK" sz="1600" b="1" u="sng" dirty="0" smtClean="0"/>
              <a:t>prívlastkové</a:t>
            </a:r>
            <a:r>
              <a:rPr lang="sk-SK" sz="1600" u="sng" dirty="0" smtClean="0"/>
              <a:t> (keď, zatiaľ čo, ako, ako keby, lebo, pretože, aby,..)</a:t>
            </a:r>
          </a:p>
          <a:p>
            <a:pPr>
              <a:buNone/>
            </a:pPr>
            <a:r>
              <a:rPr lang="sk-SK" sz="2000" dirty="0" smtClean="0"/>
              <a:t> </a:t>
            </a:r>
          </a:p>
          <a:p>
            <a:pPr>
              <a:buNone/>
            </a:pPr>
            <a:r>
              <a:rPr lang="sk-SK" sz="2000" dirty="0" err="1" smtClean="0">
                <a:solidFill>
                  <a:srgbClr val="FF0000"/>
                </a:solidFill>
              </a:rPr>
              <a:t>ČASTICE:</a:t>
            </a:r>
            <a:r>
              <a:rPr lang="sk-SK" sz="1800" dirty="0" err="1" smtClean="0"/>
              <a:t>Neplnovýznamový</a:t>
            </a:r>
            <a:r>
              <a:rPr lang="sk-SK" sz="1800" dirty="0" smtClean="0"/>
              <a:t> slovný druh. Vyjadrujú osobný hovoriaceho k vete alebo jej časti. Neohybný slovný druh. Nemá gramatické kategórie.</a:t>
            </a:r>
          </a:p>
          <a:p>
            <a:pPr>
              <a:buNone/>
            </a:pPr>
            <a:endParaRPr lang="sk-SK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42976" y="285728"/>
            <a:ext cx="7790712" cy="596267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sk-SK" sz="2000" dirty="0" smtClean="0"/>
              <a:t>ČASTICE SA DELIA : </a:t>
            </a:r>
            <a:r>
              <a:rPr lang="sk-SK" sz="2000" b="1" dirty="0" smtClean="0"/>
              <a:t>UVÁDZACIE </a:t>
            </a:r>
            <a:r>
              <a:rPr lang="sk-SK" sz="2000" dirty="0" smtClean="0"/>
              <a:t>:  (a, ale, i, lebo, </a:t>
            </a:r>
            <a:r>
              <a:rPr lang="sk-SK" sz="2000" dirty="0" err="1" smtClean="0"/>
              <a:t>nuź</a:t>
            </a:r>
            <a:r>
              <a:rPr lang="sk-SK" sz="2000" dirty="0" smtClean="0"/>
              <a:t>, ostatne, aspoň,  prosím, bodaj by, azda, však,), napr. Bodaj by prišiel! Aspoň ma neklam!</a:t>
            </a:r>
          </a:p>
          <a:p>
            <a:pPr lvl="0">
              <a:buNone/>
            </a:pPr>
            <a:endParaRPr lang="sk-SK" sz="2000" b="1" dirty="0" smtClean="0"/>
          </a:p>
          <a:p>
            <a:pPr lvl="0">
              <a:buNone/>
            </a:pPr>
            <a:r>
              <a:rPr lang="sk-SK" sz="2000" b="1" dirty="0" smtClean="0"/>
              <a:t>VYTYČOVACIE </a:t>
            </a:r>
            <a:r>
              <a:rPr lang="sk-SK" sz="2000" dirty="0" smtClean="0"/>
              <a:t>: (iba, až, ešte, </a:t>
            </a:r>
            <a:r>
              <a:rPr lang="sk-SK" sz="2000" dirty="0" err="1" smtClean="0"/>
              <a:t>púráve</a:t>
            </a:r>
            <a:r>
              <a:rPr lang="sk-SK" sz="2000" dirty="0" smtClean="0"/>
              <a:t>, aj, dokopy, napríklad, asi, božechráň, sotva, áno, práve, jedine,),</a:t>
            </a:r>
          </a:p>
          <a:p>
            <a:pPr lvl="0">
              <a:buNone/>
            </a:pPr>
            <a:endParaRPr lang="sk-SK" sz="2000" dirty="0" smtClean="0"/>
          </a:p>
          <a:p>
            <a:pPr lvl="0">
              <a:buNone/>
            </a:pPr>
            <a:r>
              <a:rPr lang="sk-SK" sz="2000" dirty="0" err="1" smtClean="0">
                <a:solidFill>
                  <a:srgbClr val="FF0000"/>
                </a:solidFill>
              </a:rPr>
              <a:t>CITOSLOVCIA:</a:t>
            </a:r>
            <a:r>
              <a:rPr lang="sk-SK" sz="2000" dirty="0" err="1" smtClean="0"/>
              <a:t>Neplnovýznamový</a:t>
            </a:r>
            <a:r>
              <a:rPr lang="sk-SK" sz="2000" dirty="0" smtClean="0"/>
              <a:t> slovný druh Vyjadrujú cit (Jaj!), Vôľu (Hijo!) alebo napodobňujú zvuky (Klop) Neohybný slovný druh Nemá gramatické kategórie</a:t>
            </a:r>
            <a:endParaRPr lang="sk-SK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k-SK" sz="2000" dirty="0" smtClean="0"/>
              <a:t> </a:t>
            </a:r>
          </a:p>
          <a:p>
            <a:pPr lvl="0">
              <a:buNone/>
            </a:pPr>
            <a:r>
              <a:rPr lang="sk-SK" sz="1600" dirty="0" smtClean="0"/>
              <a:t>DELIA SA NA </a:t>
            </a:r>
            <a:r>
              <a:rPr lang="sk-SK" sz="2000" dirty="0" smtClean="0"/>
              <a:t>: </a:t>
            </a:r>
            <a:r>
              <a:rPr lang="sk-SK" sz="1600" b="1" dirty="0" smtClean="0"/>
              <a:t>vlastné</a:t>
            </a:r>
            <a:r>
              <a:rPr lang="sk-SK" sz="1600" dirty="0" smtClean="0"/>
              <a:t>: -citové(</a:t>
            </a:r>
            <a:r>
              <a:rPr lang="sk-SK" sz="1600" dirty="0" err="1" smtClean="0"/>
              <a:t>ach,jaj,joj,ó,au,fuj,haha</a:t>
            </a:r>
            <a:r>
              <a:rPr lang="sk-SK" sz="1600" dirty="0" smtClean="0"/>
              <a:t>)</a:t>
            </a:r>
          </a:p>
          <a:p>
            <a:pPr lvl="0">
              <a:buNone/>
            </a:pPr>
            <a:r>
              <a:rPr lang="sk-SK" sz="1600" b="1" dirty="0" smtClean="0"/>
              <a:t>vôľové</a:t>
            </a:r>
            <a:r>
              <a:rPr lang="sk-SK" sz="1600" dirty="0" smtClean="0"/>
              <a:t> (</a:t>
            </a:r>
            <a:r>
              <a:rPr lang="sk-SK" sz="1600" dirty="0" err="1" smtClean="0"/>
              <a:t>haló,aha,hej,hľa,pst,nate,hijo,ahoj,čao,pá,servus,zbohom,vitaj</a:t>
            </a:r>
            <a:r>
              <a:rPr lang="sk-SK" sz="1600" dirty="0" smtClean="0"/>
              <a:t>)</a:t>
            </a:r>
          </a:p>
          <a:p>
            <a:pPr lvl="0">
              <a:buNone/>
            </a:pPr>
            <a:r>
              <a:rPr lang="sk-SK" sz="1600" b="1" dirty="0" smtClean="0"/>
              <a:t>zvukomalebné</a:t>
            </a:r>
            <a:r>
              <a:rPr lang="sk-SK" sz="1600" dirty="0" smtClean="0"/>
              <a:t>: -napodobňujú zvuky(</a:t>
            </a:r>
            <a:r>
              <a:rPr lang="sk-SK" sz="1600" dirty="0" err="1" smtClean="0"/>
              <a:t>bác,prask,kikirikí,klop,hav-hav,rups,brnk,fiú</a:t>
            </a:r>
            <a:r>
              <a:rPr lang="sk-SK" sz="2000" dirty="0" smtClean="0"/>
              <a:t>)</a:t>
            </a:r>
          </a:p>
          <a:p>
            <a:pPr>
              <a:buNone/>
            </a:pPr>
            <a:endParaRPr lang="sk-SK" sz="2000" dirty="0" smtClean="0"/>
          </a:p>
          <a:p>
            <a:pPr lvl="0">
              <a:buNone/>
            </a:pPr>
            <a:r>
              <a:rPr lang="sk-SK" sz="1600" dirty="0" smtClean="0">
                <a:solidFill>
                  <a:srgbClr val="FF0000"/>
                </a:solidFill>
              </a:rPr>
              <a:t>ĎALEJ  SA DELIA NA</a:t>
            </a:r>
            <a:r>
              <a:rPr lang="sk-SK" sz="1400" dirty="0" smtClean="0">
                <a:solidFill>
                  <a:srgbClr val="FF0000"/>
                </a:solidFill>
              </a:rPr>
              <a:t>: </a:t>
            </a:r>
            <a:r>
              <a:rPr lang="sk-SK" sz="1400" b="1" dirty="0" smtClean="0"/>
              <a:t>PRVOTNÉ</a:t>
            </a:r>
            <a:r>
              <a:rPr lang="sk-SK" sz="1400" dirty="0" smtClean="0"/>
              <a:t> </a:t>
            </a:r>
            <a:r>
              <a:rPr lang="sk-SK" sz="1600" dirty="0" smtClean="0"/>
              <a:t>- pôvodné(</a:t>
            </a:r>
            <a:r>
              <a:rPr lang="sk-SK" sz="1600" dirty="0" err="1" smtClean="0"/>
              <a:t>ach,jaj,fuj</a:t>
            </a:r>
            <a:r>
              <a:rPr lang="sk-SK" sz="1600" dirty="0" smtClean="0"/>
              <a:t>)</a:t>
            </a:r>
          </a:p>
          <a:p>
            <a:pPr lvl="0">
              <a:buNone/>
            </a:pPr>
            <a:r>
              <a:rPr lang="sk-SK" sz="1400" b="1" dirty="0" smtClean="0"/>
              <a:t>DRUHOTNÉ</a:t>
            </a:r>
            <a:r>
              <a:rPr lang="sk-SK" sz="1600" dirty="0" smtClean="0"/>
              <a:t>- utvorené zo slovies(</a:t>
            </a:r>
            <a:r>
              <a:rPr lang="sk-SK" sz="1600" dirty="0" err="1" smtClean="0"/>
              <a:t>hľa,ľaľa</a:t>
            </a:r>
            <a:r>
              <a:rPr lang="sk-SK" sz="1600" dirty="0" smtClean="0"/>
              <a:t>)</a:t>
            </a:r>
          </a:p>
          <a:p>
            <a:pPr lvl="0">
              <a:buNone/>
            </a:pPr>
            <a:r>
              <a:rPr lang="sk-SK" sz="1400" b="1" dirty="0" smtClean="0"/>
              <a:t>UTVORENÉ Z PODSTATNÝCH MIEN</a:t>
            </a:r>
            <a:r>
              <a:rPr lang="sk-SK" sz="1400" dirty="0" smtClean="0"/>
              <a:t>- </a:t>
            </a:r>
            <a:r>
              <a:rPr lang="sk-SK" sz="1600" dirty="0" smtClean="0"/>
              <a:t>(</a:t>
            </a:r>
            <a:r>
              <a:rPr lang="sk-SK" sz="1600" dirty="0" err="1" smtClean="0"/>
              <a:t>beda,prepánajána</a:t>
            </a:r>
            <a:r>
              <a:rPr lang="sk-SK" sz="1600" dirty="0" smtClean="0"/>
              <a:t>)</a:t>
            </a:r>
          </a:p>
          <a:p>
            <a:pPr>
              <a:buNone/>
            </a:pPr>
            <a:endParaRPr lang="sk-SK" sz="1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k-SK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sk-SK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sk-SK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Ďakujem za pozornosť</a:t>
            </a:r>
          </a:p>
          <a:p>
            <a:pPr>
              <a:buNone/>
            </a:pPr>
            <a:endParaRPr lang="sk-SK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sk-SK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sk-SK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sk-SK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sk-SK" sz="1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                 </a:t>
            </a:r>
            <a:r>
              <a:rPr lang="sk-SK" sz="1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                           V.HB   </a:t>
            </a:r>
            <a:r>
              <a:rPr lang="sk-SK" sz="1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Dominika </a:t>
            </a:r>
            <a:r>
              <a:rPr lang="sk-SK" sz="1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Kvačkajová</a:t>
            </a:r>
            <a:r>
              <a:rPr lang="sk-SK" sz="1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</a:t>
            </a:r>
            <a:endParaRPr lang="sk-SK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</TotalTime>
  <Words>195</Words>
  <Application>Microsoft Office PowerPoint</Application>
  <PresentationFormat>Prezentácia na obrazovke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Slnovrat</vt:lpstr>
      <vt:lpstr>Neplnovýznamové slovné druhy  </vt:lpstr>
      <vt:lpstr>Snímka 2</vt:lpstr>
      <vt:lpstr>Snímka 3</vt:lpstr>
      <vt:lpstr>Snímka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Neplnovýznamové slovné druhy</dc:title>
  <dc:creator>ZALMAN</dc:creator>
  <cp:lastModifiedBy>ZALMAN</cp:lastModifiedBy>
  <cp:revision>7</cp:revision>
  <dcterms:created xsi:type="dcterms:W3CDTF">2016-12-08T13:44:36Z</dcterms:created>
  <dcterms:modified xsi:type="dcterms:W3CDTF">2016-12-08T14:33:16Z</dcterms:modified>
</cp:coreProperties>
</file>